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56" r:id="rId2"/>
  </p:sldIdLst>
  <p:sldSz cx="43891200" cy="32918400"/>
  <p:notesSz cx="6858000" cy="9144000"/>
  <p:embeddedFontLst>
    <p:embeddedFont>
      <p:font typeface="Calibri" panose="020F0502020204030204" pitchFamily="34" charset="0"/>
      <p:regular r:id="rId4"/>
      <p:bold r:id="rId5"/>
      <p:italic r:id="rId6"/>
      <p:boldItalic r:id="rId7"/>
    </p:embeddedFont>
    <p:embeddedFont>
      <p:font typeface="Helvetica Neue" panose="020B060402020202020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7"/>
    <p:restoredTop sz="94694"/>
  </p:normalViewPr>
  <p:slideViewPr>
    <p:cSldViewPr snapToGrid="0">
      <p:cViewPr>
        <p:scale>
          <a:sx n="25" d="100"/>
          <a:sy n="25" d="100"/>
        </p:scale>
        <p:origin x="612" y="18"/>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ableStyles" Target="tableStyle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8"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217570988880067E-2"/>
          <c:y val="5.1575957905711775E-2"/>
          <c:w val="0.90973004782234579"/>
          <c:h val="0.69652606116504023"/>
        </c:manualLayout>
      </c:layout>
      <c:barChart>
        <c:barDir val="col"/>
        <c:grouping val="stacked"/>
        <c:varyColors val="0"/>
        <c:ser>
          <c:idx val="0"/>
          <c:order val="0"/>
          <c:tx>
            <c:strRef>
              <c:f>Sheet1!$B$1</c:f>
              <c:strCache>
                <c:ptCount val="1"/>
                <c:pt idx="0">
                  <c:v>Copia</c:v>
                </c:pt>
              </c:strCache>
            </c:strRef>
          </c:tx>
          <c:spPr>
            <a:solidFill>
              <a:schemeClr val="accent6"/>
            </a:solidFill>
            <a:ln>
              <a:noFill/>
            </a:ln>
            <a:effectLst/>
          </c:spPr>
          <c:invertIfNegative val="0"/>
          <c:cat>
            <c:strRef>
              <c:f>Sheet1!$A$2:$A$21</c:f>
              <c:strCache>
                <c:ptCount val="20"/>
                <c:pt idx="0">
                  <c:v>Liepers Fork, TN</c:v>
                </c:pt>
                <c:pt idx="1">
                  <c:v>Verona, MO</c:v>
                </c:pt>
                <c:pt idx="2">
                  <c:v>Norton, KS</c:v>
                </c:pt>
                <c:pt idx="3">
                  <c:v>Sussex County, DE</c:v>
                </c:pt>
                <c:pt idx="4">
                  <c:v>Milford, OH</c:v>
                </c:pt>
                <c:pt idx="5">
                  <c:v>FS_17</c:v>
                </c:pt>
                <c:pt idx="6">
                  <c:v>FS_11</c:v>
                </c:pt>
                <c:pt idx="7">
                  <c:v>FS_22</c:v>
                </c:pt>
                <c:pt idx="8">
                  <c:v>FS_38</c:v>
                </c:pt>
                <c:pt idx="9">
                  <c:v>FS_32</c:v>
                </c:pt>
                <c:pt idx="10">
                  <c:v>FS_13</c:v>
                </c:pt>
                <c:pt idx="11">
                  <c:v>FS_28</c:v>
                </c:pt>
                <c:pt idx="12">
                  <c:v>FS_19</c:v>
                </c:pt>
                <c:pt idx="13">
                  <c:v>FS_18</c:v>
                </c:pt>
                <c:pt idx="14">
                  <c:v>FS_14</c:v>
                </c:pt>
                <c:pt idx="15">
                  <c:v>FS_16</c:v>
                </c:pt>
                <c:pt idx="16">
                  <c:v>FS_31</c:v>
                </c:pt>
                <c:pt idx="17">
                  <c:v>FS_35</c:v>
                </c:pt>
                <c:pt idx="18">
                  <c:v>FS_12</c:v>
                </c:pt>
                <c:pt idx="19">
                  <c:v>FS_10</c:v>
                </c:pt>
              </c:strCache>
            </c:strRef>
          </c:cat>
          <c:val>
            <c:numRef>
              <c:f>Sheet1!$B$2:$B$21</c:f>
              <c:numCache>
                <c:formatCode>General</c:formatCode>
                <c:ptCount val="20"/>
                <c:pt idx="0">
                  <c:v>8.2783123536868605E-2</c:v>
                </c:pt>
                <c:pt idx="1">
                  <c:v>8.1470534954005094E-2</c:v>
                </c:pt>
                <c:pt idx="2">
                  <c:v>8.3367907796349297E-2</c:v>
                </c:pt>
                <c:pt idx="3">
                  <c:v>8.5615872112304106E-2</c:v>
                </c:pt>
                <c:pt idx="4">
                  <c:v>8.4490127940378801E-2</c:v>
                </c:pt>
                <c:pt idx="5">
                  <c:v>0.11173727887264601</c:v>
                </c:pt>
                <c:pt idx="6">
                  <c:v>0.10815156600140199</c:v>
                </c:pt>
                <c:pt idx="7">
                  <c:v>0.10341845292014699</c:v>
                </c:pt>
                <c:pt idx="8">
                  <c:v>0.104940842905808</c:v>
                </c:pt>
                <c:pt idx="9">
                  <c:v>0.103495944817822</c:v>
                </c:pt>
                <c:pt idx="10">
                  <c:v>0.11755686876164601</c:v>
                </c:pt>
                <c:pt idx="11">
                  <c:v>0.104427888608235</c:v>
                </c:pt>
                <c:pt idx="12">
                  <c:v>0.10886688964693</c:v>
                </c:pt>
                <c:pt idx="13">
                  <c:v>0.11483274143900001</c:v>
                </c:pt>
                <c:pt idx="14">
                  <c:v>0.129707274651263</c:v>
                </c:pt>
                <c:pt idx="15">
                  <c:v>0.121271158753856</c:v>
                </c:pt>
                <c:pt idx="16">
                  <c:v>0.109554934792261</c:v>
                </c:pt>
                <c:pt idx="17">
                  <c:v>0.105143590783511</c:v>
                </c:pt>
                <c:pt idx="18">
                  <c:v>0.128376479871356</c:v>
                </c:pt>
                <c:pt idx="19">
                  <c:v>0.12600559823481999</c:v>
                </c:pt>
              </c:numCache>
            </c:numRef>
          </c:val>
          <c:extLst>
            <c:ext xmlns:c16="http://schemas.microsoft.com/office/drawing/2014/chart" uri="{C3380CC4-5D6E-409C-BE32-E72D297353CC}">
              <c16:uniqueId val="{00000000-68E8-0847-A10F-2BA0090A20B2}"/>
            </c:ext>
          </c:extLst>
        </c:ser>
        <c:ser>
          <c:idx val="1"/>
          <c:order val="1"/>
          <c:tx>
            <c:strRef>
              <c:f>Sheet1!$C$1</c:f>
              <c:strCache>
                <c:ptCount val="1"/>
                <c:pt idx="0">
                  <c:v>Gypsy</c:v>
                </c:pt>
              </c:strCache>
            </c:strRef>
          </c:tx>
          <c:spPr>
            <a:solidFill>
              <a:schemeClr val="accent5"/>
            </a:solidFill>
            <a:ln>
              <a:noFill/>
            </a:ln>
            <a:effectLst/>
          </c:spPr>
          <c:invertIfNegative val="0"/>
          <c:cat>
            <c:strRef>
              <c:f>Sheet1!$A$2:$A$21</c:f>
              <c:strCache>
                <c:ptCount val="20"/>
                <c:pt idx="0">
                  <c:v>Liepers Fork, TN</c:v>
                </c:pt>
                <c:pt idx="1">
                  <c:v>Verona, MO</c:v>
                </c:pt>
                <c:pt idx="2">
                  <c:v>Norton, KS</c:v>
                </c:pt>
                <c:pt idx="3">
                  <c:v>Sussex County, DE</c:v>
                </c:pt>
                <c:pt idx="4">
                  <c:v>Milford, OH</c:v>
                </c:pt>
                <c:pt idx="5">
                  <c:v>FS_17</c:v>
                </c:pt>
                <c:pt idx="6">
                  <c:v>FS_11</c:v>
                </c:pt>
                <c:pt idx="7">
                  <c:v>FS_22</c:v>
                </c:pt>
                <c:pt idx="8">
                  <c:v>FS_38</c:v>
                </c:pt>
                <c:pt idx="9">
                  <c:v>FS_32</c:v>
                </c:pt>
                <c:pt idx="10">
                  <c:v>FS_13</c:v>
                </c:pt>
                <c:pt idx="11">
                  <c:v>FS_28</c:v>
                </c:pt>
                <c:pt idx="12">
                  <c:v>FS_19</c:v>
                </c:pt>
                <c:pt idx="13">
                  <c:v>FS_18</c:v>
                </c:pt>
                <c:pt idx="14">
                  <c:v>FS_14</c:v>
                </c:pt>
                <c:pt idx="15">
                  <c:v>FS_16</c:v>
                </c:pt>
                <c:pt idx="16">
                  <c:v>FS_31</c:v>
                </c:pt>
                <c:pt idx="17">
                  <c:v>FS_35</c:v>
                </c:pt>
                <c:pt idx="18">
                  <c:v>FS_12</c:v>
                </c:pt>
                <c:pt idx="19">
                  <c:v>FS_10</c:v>
                </c:pt>
              </c:strCache>
            </c:strRef>
          </c:cat>
          <c:val>
            <c:numRef>
              <c:f>Sheet1!$C$2:$C$21</c:f>
              <c:numCache>
                <c:formatCode>General</c:formatCode>
                <c:ptCount val="20"/>
                <c:pt idx="0">
                  <c:v>0.43227931715027401</c:v>
                </c:pt>
                <c:pt idx="1">
                  <c:v>0.43918608780053697</c:v>
                </c:pt>
                <c:pt idx="2">
                  <c:v>0.44278544447593898</c:v>
                </c:pt>
                <c:pt idx="3">
                  <c:v>0.47030432821151502</c:v>
                </c:pt>
                <c:pt idx="4">
                  <c:v>0.47431073389453599</c:v>
                </c:pt>
                <c:pt idx="5">
                  <c:v>0.50578084140948398</c:v>
                </c:pt>
                <c:pt idx="6">
                  <c:v>0.50934003811076201</c:v>
                </c:pt>
                <c:pt idx="7">
                  <c:v>0.52585955298757303</c:v>
                </c:pt>
                <c:pt idx="8">
                  <c:v>0.52651771953148396</c:v>
                </c:pt>
                <c:pt idx="9">
                  <c:v>0.53102581441406305</c:v>
                </c:pt>
                <c:pt idx="10">
                  <c:v>0.535759209301502</c:v>
                </c:pt>
                <c:pt idx="11">
                  <c:v>0.53798060000942405</c:v>
                </c:pt>
                <c:pt idx="12">
                  <c:v>0.54227475379819801</c:v>
                </c:pt>
                <c:pt idx="13">
                  <c:v>0.54797640947136805</c:v>
                </c:pt>
                <c:pt idx="14">
                  <c:v>0.55160401563788997</c:v>
                </c:pt>
                <c:pt idx="15">
                  <c:v>0.55330153488594502</c:v>
                </c:pt>
                <c:pt idx="16">
                  <c:v>0.55831820047090497</c:v>
                </c:pt>
                <c:pt idx="17">
                  <c:v>0.56072363260642899</c:v>
                </c:pt>
                <c:pt idx="18">
                  <c:v>0.56480272913322604</c:v>
                </c:pt>
                <c:pt idx="19">
                  <c:v>0.57233501749877103</c:v>
                </c:pt>
              </c:numCache>
            </c:numRef>
          </c:val>
          <c:extLst>
            <c:ext xmlns:c16="http://schemas.microsoft.com/office/drawing/2014/chart" uri="{C3380CC4-5D6E-409C-BE32-E72D297353CC}">
              <c16:uniqueId val="{00000001-68E8-0847-A10F-2BA0090A20B2}"/>
            </c:ext>
          </c:extLst>
        </c:ser>
        <c:dLbls>
          <c:showLegendKey val="0"/>
          <c:showVal val="0"/>
          <c:showCatName val="0"/>
          <c:showSerName val="0"/>
          <c:showPercent val="0"/>
          <c:showBubbleSize val="0"/>
        </c:dLbls>
        <c:gapWidth val="150"/>
        <c:overlap val="100"/>
        <c:axId val="1740832863"/>
        <c:axId val="1740958991"/>
      </c:barChart>
      <c:catAx>
        <c:axId val="174083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1740958991"/>
        <c:crosses val="autoZero"/>
        <c:auto val="1"/>
        <c:lblAlgn val="ctr"/>
        <c:lblOffset val="100"/>
        <c:noMultiLvlLbl val="0"/>
      </c:catAx>
      <c:valAx>
        <c:axId val="17409589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Genome Fraction</a:t>
                </a:r>
              </a:p>
            </c:rich>
          </c:tx>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1740832863"/>
        <c:crosses val="autoZero"/>
        <c:crossBetween val="between"/>
      </c:valAx>
      <c:spPr>
        <a:noFill/>
        <a:ln>
          <a:noFill/>
        </a:ln>
        <a:effectLst/>
      </c:spPr>
    </c:plotArea>
    <c:legend>
      <c:legendPos val="b"/>
      <c:layout>
        <c:manualLayout>
          <c:xMode val="edge"/>
          <c:yMode val="edge"/>
          <c:x val="0.2641632330553349"/>
          <c:y val="0.86669866542338303"/>
          <c:w val="0.53340614244109086"/>
          <c:h val="0.12524170942745566"/>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c6325ff6fb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gc6325ff6fb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3023237" y="1752607"/>
            <a:ext cx="37856160" cy="345450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3017520" y="5960998"/>
            <a:ext cx="18568032" cy="175028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18" name="Google Shape;18;p2"/>
          <p:cNvSpPr txBox="1">
            <a:spLocks noGrp="1"/>
          </p:cNvSpPr>
          <p:nvPr>
            <p:ph type="body" idx="2"/>
          </p:nvPr>
        </p:nvSpPr>
        <p:spPr>
          <a:xfrm>
            <a:off x="3023242" y="7711279"/>
            <a:ext cx="18568032" cy="858889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19" name="Google Shape;19;p2"/>
          <p:cNvSpPr txBox="1">
            <a:spLocks noGrp="1"/>
          </p:cNvSpPr>
          <p:nvPr>
            <p:ph type="body" idx="3"/>
          </p:nvPr>
        </p:nvSpPr>
        <p:spPr>
          <a:xfrm>
            <a:off x="22219922" y="5960999"/>
            <a:ext cx="18659477" cy="175027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20" name="Google Shape;20;p2"/>
          <p:cNvSpPr txBox="1">
            <a:spLocks noGrp="1"/>
          </p:cNvSpPr>
          <p:nvPr>
            <p:ph type="body" idx="4"/>
          </p:nvPr>
        </p:nvSpPr>
        <p:spPr>
          <a:xfrm>
            <a:off x="22219922" y="7711279"/>
            <a:ext cx="18659477" cy="858889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960120" algn="l">
              <a:lnSpc>
                <a:spcPct val="90000"/>
              </a:lnSpc>
              <a:spcBef>
                <a:spcPts val="2400"/>
              </a:spcBef>
              <a:spcAft>
                <a:spcPts val="0"/>
              </a:spcAft>
              <a:buClr>
                <a:schemeClr val="dk1"/>
              </a:buClr>
              <a:buSzPts val="1152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21" name="Google Shape;21;p2"/>
          <p:cNvSpPr txBox="1">
            <a:spLocks noGrp="1"/>
          </p:cNvSpPr>
          <p:nvPr>
            <p:ph type="body" idx="5"/>
          </p:nvPr>
        </p:nvSpPr>
        <p:spPr>
          <a:xfrm>
            <a:off x="3017520" y="19162644"/>
            <a:ext cx="18568032" cy="1284135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22" name="Google Shape;22;p2"/>
          <p:cNvSpPr txBox="1">
            <a:spLocks noGrp="1"/>
          </p:cNvSpPr>
          <p:nvPr>
            <p:ph type="body" idx="6"/>
          </p:nvPr>
        </p:nvSpPr>
        <p:spPr>
          <a:xfrm>
            <a:off x="22265644" y="19162644"/>
            <a:ext cx="18568030" cy="126954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23" name="Google Shape;23;p2"/>
          <p:cNvSpPr txBox="1">
            <a:spLocks noGrp="1"/>
          </p:cNvSpPr>
          <p:nvPr>
            <p:ph type="body" idx="7"/>
          </p:nvPr>
        </p:nvSpPr>
        <p:spPr>
          <a:xfrm>
            <a:off x="3017520" y="17294225"/>
            <a:ext cx="18568032" cy="186841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24" name="Google Shape;24;p2"/>
          <p:cNvSpPr txBox="1">
            <a:spLocks noGrp="1"/>
          </p:cNvSpPr>
          <p:nvPr>
            <p:ph type="body" idx="8"/>
          </p:nvPr>
        </p:nvSpPr>
        <p:spPr>
          <a:xfrm>
            <a:off x="22265644" y="17294225"/>
            <a:ext cx="18568032" cy="186841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rot="5400000">
            <a:off x="22193250" y="10968991"/>
            <a:ext cx="27896822"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2"/>
          <p:cNvSpPr txBox="1">
            <a:spLocks noGrp="1"/>
          </p:cNvSpPr>
          <p:nvPr>
            <p:ph type="body" idx="1"/>
          </p:nvPr>
        </p:nvSpPr>
        <p:spPr>
          <a:xfrm rot="5400000">
            <a:off x="2990852" y="1779270"/>
            <a:ext cx="27896822" cy="2784348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82" name="Google Shape;82;p1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3"/>
          <p:cNvSpPr txBox="1">
            <a:spLocks noGrp="1"/>
          </p:cNvSpPr>
          <p:nvPr>
            <p:ph type="ctrTitle"/>
          </p:nvPr>
        </p:nvSpPr>
        <p:spPr>
          <a:xfrm>
            <a:off x="3291840" y="5387342"/>
            <a:ext cx="37307519" cy="1146048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subTitle" idx="1"/>
          </p:nvPr>
        </p:nvSpPr>
        <p:spPr>
          <a:xfrm>
            <a:off x="5486400" y="17289781"/>
            <a:ext cx="32918401" cy="7947658"/>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800"/>
              </a:spcBef>
              <a:spcAft>
                <a:spcPts val="0"/>
              </a:spcAft>
              <a:buClr>
                <a:schemeClr val="dk1"/>
              </a:buClr>
              <a:buSzPts val="11520"/>
              <a:buNone/>
              <a:defRPr sz="11520"/>
            </a:lvl1pPr>
            <a:lvl2pPr lvl="1" algn="ctr">
              <a:lnSpc>
                <a:spcPct val="90000"/>
              </a:lnSpc>
              <a:spcBef>
                <a:spcPts val="2400"/>
              </a:spcBef>
              <a:spcAft>
                <a:spcPts val="0"/>
              </a:spcAft>
              <a:buClr>
                <a:schemeClr val="dk1"/>
              </a:buClr>
              <a:buSzPts val="9600"/>
              <a:buNone/>
              <a:defRPr sz="9600"/>
            </a:lvl2pPr>
            <a:lvl3pPr lvl="2" algn="ctr">
              <a:lnSpc>
                <a:spcPct val="90000"/>
              </a:lnSpc>
              <a:spcBef>
                <a:spcPts val="2400"/>
              </a:spcBef>
              <a:spcAft>
                <a:spcPts val="0"/>
              </a:spcAft>
              <a:buClr>
                <a:schemeClr val="dk1"/>
              </a:buClr>
              <a:buSzPts val="8640"/>
              <a:buNone/>
              <a:defRPr sz="8640"/>
            </a:lvl3pPr>
            <a:lvl4pPr lvl="3" algn="ctr">
              <a:lnSpc>
                <a:spcPct val="90000"/>
              </a:lnSpc>
              <a:spcBef>
                <a:spcPts val="2400"/>
              </a:spcBef>
              <a:spcAft>
                <a:spcPts val="0"/>
              </a:spcAft>
              <a:buClr>
                <a:schemeClr val="dk1"/>
              </a:buClr>
              <a:buSzPts val="7680"/>
              <a:buNone/>
              <a:defRPr sz="7680"/>
            </a:lvl4pPr>
            <a:lvl5pPr lvl="4" algn="ctr">
              <a:lnSpc>
                <a:spcPct val="90000"/>
              </a:lnSpc>
              <a:spcBef>
                <a:spcPts val="2400"/>
              </a:spcBef>
              <a:spcAft>
                <a:spcPts val="0"/>
              </a:spcAft>
              <a:buClr>
                <a:schemeClr val="dk1"/>
              </a:buClr>
              <a:buSzPts val="7680"/>
              <a:buNone/>
              <a:defRPr sz="7680"/>
            </a:lvl5pPr>
            <a:lvl6pPr lvl="5" algn="ctr">
              <a:lnSpc>
                <a:spcPct val="90000"/>
              </a:lnSpc>
              <a:spcBef>
                <a:spcPts val="2400"/>
              </a:spcBef>
              <a:spcAft>
                <a:spcPts val="0"/>
              </a:spcAft>
              <a:buClr>
                <a:schemeClr val="dk1"/>
              </a:buClr>
              <a:buSzPts val="7680"/>
              <a:buNone/>
              <a:defRPr sz="7680"/>
            </a:lvl6pPr>
            <a:lvl7pPr lvl="6" algn="ctr">
              <a:lnSpc>
                <a:spcPct val="90000"/>
              </a:lnSpc>
              <a:spcBef>
                <a:spcPts val="2400"/>
              </a:spcBef>
              <a:spcAft>
                <a:spcPts val="0"/>
              </a:spcAft>
              <a:buClr>
                <a:schemeClr val="dk1"/>
              </a:buClr>
              <a:buSzPts val="7680"/>
              <a:buNone/>
              <a:defRPr sz="7680"/>
            </a:lvl7pPr>
            <a:lvl8pPr lvl="7" algn="ctr">
              <a:lnSpc>
                <a:spcPct val="90000"/>
              </a:lnSpc>
              <a:spcBef>
                <a:spcPts val="2400"/>
              </a:spcBef>
              <a:spcAft>
                <a:spcPts val="0"/>
              </a:spcAft>
              <a:buClr>
                <a:schemeClr val="dk1"/>
              </a:buClr>
              <a:buSzPts val="7680"/>
              <a:buNone/>
              <a:defRPr sz="7680"/>
            </a:lvl8pPr>
            <a:lvl9pPr lvl="8" algn="ctr">
              <a:lnSpc>
                <a:spcPct val="90000"/>
              </a:lnSpc>
              <a:spcBef>
                <a:spcPts val="2400"/>
              </a:spcBef>
              <a:spcAft>
                <a:spcPts val="0"/>
              </a:spcAft>
              <a:buClr>
                <a:schemeClr val="dk1"/>
              </a:buClr>
              <a:buSzPts val="7680"/>
              <a:buNone/>
              <a:defRPr sz="7680"/>
            </a:lvl9pPr>
          </a:lstStyle>
          <a:p>
            <a:endParaRPr/>
          </a:p>
        </p:txBody>
      </p:sp>
      <p:sp>
        <p:nvSpPr>
          <p:cNvPr id="28" name="Google Shape;28;p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3017520" y="8763000"/>
            <a:ext cx="37856160"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4" name="Google Shape;34;p4"/>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2994662" y="8206749"/>
            <a:ext cx="37856160" cy="1369313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2994662" y="22029430"/>
            <a:ext cx="37856160" cy="72008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11520"/>
              <a:buNone/>
              <a:defRPr sz="11520">
                <a:solidFill>
                  <a:schemeClr val="dk1"/>
                </a:solidFill>
              </a:defRPr>
            </a:lvl1pPr>
            <a:lvl2pPr marL="914400" lvl="1" indent="-228600" algn="l">
              <a:lnSpc>
                <a:spcPct val="90000"/>
              </a:lnSpc>
              <a:spcBef>
                <a:spcPts val="2400"/>
              </a:spcBef>
              <a:spcAft>
                <a:spcPts val="0"/>
              </a:spcAft>
              <a:buClr>
                <a:srgbClr val="888888"/>
              </a:buClr>
              <a:buSzPts val="9600"/>
              <a:buNone/>
              <a:defRPr sz="9600">
                <a:solidFill>
                  <a:srgbClr val="888888"/>
                </a:solidFill>
              </a:defRPr>
            </a:lvl2pPr>
            <a:lvl3pPr marL="1371600" lvl="2" indent="-228600" algn="l">
              <a:lnSpc>
                <a:spcPct val="90000"/>
              </a:lnSpc>
              <a:spcBef>
                <a:spcPts val="2400"/>
              </a:spcBef>
              <a:spcAft>
                <a:spcPts val="0"/>
              </a:spcAft>
              <a:buClr>
                <a:srgbClr val="888888"/>
              </a:buClr>
              <a:buSzPts val="8640"/>
              <a:buNone/>
              <a:defRPr sz="8640">
                <a:solidFill>
                  <a:srgbClr val="888888"/>
                </a:solidFill>
              </a:defRPr>
            </a:lvl3pPr>
            <a:lvl4pPr marL="1828800" lvl="3" indent="-228600" algn="l">
              <a:lnSpc>
                <a:spcPct val="90000"/>
              </a:lnSpc>
              <a:spcBef>
                <a:spcPts val="2400"/>
              </a:spcBef>
              <a:spcAft>
                <a:spcPts val="0"/>
              </a:spcAft>
              <a:buClr>
                <a:srgbClr val="888888"/>
              </a:buClr>
              <a:buSzPts val="7680"/>
              <a:buNone/>
              <a:defRPr sz="7680">
                <a:solidFill>
                  <a:srgbClr val="888888"/>
                </a:solidFill>
              </a:defRPr>
            </a:lvl4pPr>
            <a:lvl5pPr marL="2286000" lvl="4" indent="-228600" algn="l">
              <a:lnSpc>
                <a:spcPct val="90000"/>
              </a:lnSpc>
              <a:spcBef>
                <a:spcPts val="2400"/>
              </a:spcBef>
              <a:spcAft>
                <a:spcPts val="0"/>
              </a:spcAft>
              <a:buClr>
                <a:srgbClr val="888888"/>
              </a:buClr>
              <a:buSzPts val="7680"/>
              <a:buNone/>
              <a:defRPr sz="7680">
                <a:solidFill>
                  <a:srgbClr val="888888"/>
                </a:solidFill>
              </a:defRPr>
            </a:lvl5pPr>
            <a:lvl6pPr marL="2743200" lvl="5" indent="-228600" algn="l">
              <a:lnSpc>
                <a:spcPct val="90000"/>
              </a:lnSpc>
              <a:spcBef>
                <a:spcPts val="2400"/>
              </a:spcBef>
              <a:spcAft>
                <a:spcPts val="0"/>
              </a:spcAft>
              <a:buClr>
                <a:srgbClr val="888888"/>
              </a:buClr>
              <a:buSzPts val="7680"/>
              <a:buNone/>
              <a:defRPr sz="7680">
                <a:solidFill>
                  <a:srgbClr val="888888"/>
                </a:solidFill>
              </a:defRPr>
            </a:lvl6pPr>
            <a:lvl7pPr marL="3200400" lvl="6" indent="-228600" algn="l">
              <a:lnSpc>
                <a:spcPct val="90000"/>
              </a:lnSpc>
              <a:spcBef>
                <a:spcPts val="2400"/>
              </a:spcBef>
              <a:spcAft>
                <a:spcPts val="0"/>
              </a:spcAft>
              <a:buClr>
                <a:srgbClr val="888888"/>
              </a:buClr>
              <a:buSzPts val="7680"/>
              <a:buNone/>
              <a:defRPr sz="7680">
                <a:solidFill>
                  <a:srgbClr val="888888"/>
                </a:solidFill>
              </a:defRPr>
            </a:lvl7pPr>
            <a:lvl8pPr marL="3657600" lvl="7" indent="-228600" algn="l">
              <a:lnSpc>
                <a:spcPct val="90000"/>
              </a:lnSpc>
              <a:spcBef>
                <a:spcPts val="2400"/>
              </a:spcBef>
              <a:spcAft>
                <a:spcPts val="0"/>
              </a:spcAft>
              <a:buClr>
                <a:srgbClr val="888888"/>
              </a:buClr>
              <a:buSzPts val="7680"/>
              <a:buNone/>
              <a:defRPr sz="7680">
                <a:solidFill>
                  <a:srgbClr val="888888"/>
                </a:solidFill>
              </a:defRPr>
            </a:lvl8pPr>
            <a:lvl9pPr marL="4114800" lvl="8" indent="-228600" algn="l">
              <a:lnSpc>
                <a:spcPct val="90000"/>
              </a:lnSpc>
              <a:spcBef>
                <a:spcPts val="2400"/>
              </a:spcBef>
              <a:spcAft>
                <a:spcPts val="0"/>
              </a:spcAft>
              <a:buClr>
                <a:srgbClr val="888888"/>
              </a:buClr>
              <a:buSzPts val="7680"/>
              <a:buNone/>
              <a:defRPr sz="7680">
                <a:solidFill>
                  <a:srgbClr val="888888"/>
                </a:solidFill>
              </a:defRPr>
            </a:lvl9pPr>
          </a:lstStyle>
          <a:p>
            <a:endParaRPr/>
          </a:p>
        </p:txBody>
      </p:sp>
      <p:sp>
        <p:nvSpPr>
          <p:cNvPr id="40" name="Google Shape;40;p5"/>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3017520" y="8763000"/>
            <a:ext cx="18653759"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6" name="Google Shape;46;p6"/>
          <p:cNvSpPr txBox="1">
            <a:spLocks noGrp="1"/>
          </p:cNvSpPr>
          <p:nvPr>
            <p:ph type="body" idx="2"/>
          </p:nvPr>
        </p:nvSpPr>
        <p:spPr>
          <a:xfrm>
            <a:off x="22219920" y="8763000"/>
            <a:ext cx="18653759"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7" name="Google Shape;47;p6"/>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7"/>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3023237" y="2194560"/>
            <a:ext cx="14156054"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9"/>
          <p:cNvSpPr txBox="1">
            <a:spLocks noGrp="1"/>
          </p:cNvSpPr>
          <p:nvPr>
            <p:ph type="body" idx="1"/>
          </p:nvPr>
        </p:nvSpPr>
        <p:spPr>
          <a:xfrm>
            <a:off x="18659477" y="4739647"/>
            <a:ext cx="22219920" cy="23393400"/>
          </a:xfrm>
          <a:prstGeom prst="rect">
            <a:avLst/>
          </a:prstGeom>
          <a:noFill/>
          <a:ln>
            <a:noFill/>
          </a:ln>
        </p:spPr>
        <p:txBody>
          <a:bodyPr spcFirstLastPara="1" wrap="square" lIns="91425" tIns="45700" rIns="91425" bIns="45700" anchor="t" anchorCtr="0">
            <a:normAutofit/>
          </a:bodyPr>
          <a:lstStyle>
            <a:lvl1pPr marL="457200" lvl="0" indent="-1203960" algn="l">
              <a:lnSpc>
                <a:spcPct val="90000"/>
              </a:lnSpc>
              <a:spcBef>
                <a:spcPts val="4800"/>
              </a:spcBef>
              <a:spcAft>
                <a:spcPts val="0"/>
              </a:spcAft>
              <a:buClr>
                <a:schemeClr val="dk1"/>
              </a:buClr>
              <a:buSzPts val="15360"/>
              <a:buChar char="•"/>
              <a:defRPr sz="15360"/>
            </a:lvl1pPr>
            <a:lvl2pPr marL="914400" lvl="1" indent="-1082040" algn="l">
              <a:lnSpc>
                <a:spcPct val="90000"/>
              </a:lnSpc>
              <a:spcBef>
                <a:spcPts val="2400"/>
              </a:spcBef>
              <a:spcAft>
                <a:spcPts val="0"/>
              </a:spcAft>
              <a:buClr>
                <a:schemeClr val="dk1"/>
              </a:buClr>
              <a:buSzPts val="13440"/>
              <a:buChar char="•"/>
              <a:defRPr sz="13439"/>
            </a:lvl2pPr>
            <a:lvl3pPr marL="1371600" lvl="2" indent="-960120" algn="l">
              <a:lnSpc>
                <a:spcPct val="90000"/>
              </a:lnSpc>
              <a:spcBef>
                <a:spcPts val="2400"/>
              </a:spcBef>
              <a:spcAft>
                <a:spcPts val="0"/>
              </a:spcAft>
              <a:buClr>
                <a:schemeClr val="dk1"/>
              </a:buClr>
              <a:buSzPts val="11520"/>
              <a:buChar char="•"/>
              <a:defRPr sz="11520"/>
            </a:lvl3pPr>
            <a:lvl4pPr marL="1828800" lvl="3" indent="-838200" algn="l">
              <a:lnSpc>
                <a:spcPct val="90000"/>
              </a:lnSpc>
              <a:spcBef>
                <a:spcPts val="2400"/>
              </a:spcBef>
              <a:spcAft>
                <a:spcPts val="0"/>
              </a:spcAft>
              <a:buClr>
                <a:schemeClr val="dk1"/>
              </a:buClr>
              <a:buSzPts val="9600"/>
              <a:buChar char="•"/>
              <a:defRPr sz="9600"/>
            </a:lvl4pPr>
            <a:lvl5pPr marL="2286000" lvl="4" indent="-838200" algn="l">
              <a:lnSpc>
                <a:spcPct val="90000"/>
              </a:lnSpc>
              <a:spcBef>
                <a:spcPts val="2400"/>
              </a:spcBef>
              <a:spcAft>
                <a:spcPts val="0"/>
              </a:spcAft>
              <a:buClr>
                <a:schemeClr val="dk1"/>
              </a:buClr>
              <a:buSzPts val="9600"/>
              <a:buChar char="•"/>
              <a:defRPr sz="9600"/>
            </a:lvl5pPr>
            <a:lvl6pPr marL="2743200" lvl="5" indent="-838200" algn="l">
              <a:lnSpc>
                <a:spcPct val="90000"/>
              </a:lnSpc>
              <a:spcBef>
                <a:spcPts val="2400"/>
              </a:spcBef>
              <a:spcAft>
                <a:spcPts val="0"/>
              </a:spcAft>
              <a:buClr>
                <a:schemeClr val="dk1"/>
              </a:buClr>
              <a:buSzPts val="9600"/>
              <a:buChar char="•"/>
              <a:defRPr sz="9600"/>
            </a:lvl6pPr>
            <a:lvl7pPr marL="3200400" lvl="6" indent="-838200" algn="l">
              <a:lnSpc>
                <a:spcPct val="90000"/>
              </a:lnSpc>
              <a:spcBef>
                <a:spcPts val="2400"/>
              </a:spcBef>
              <a:spcAft>
                <a:spcPts val="0"/>
              </a:spcAft>
              <a:buClr>
                <a:schemeClr val="dk1"/>
              </a:buClr>
              <a:buSzPts val="9600"/>
              <a:buChar char="•"/>
              <a:defRPr sz="9600"/>
            </a:lvl7pPr>
            <a:lvl8pPr marL="3657600" lvl="7" indent="-838200" algn="l">
              <a:lnSpc>
                <a:spcPct val="90000"/>
              </a:lnSpc>
              <a:spcBef>
                <a:spcPts val="2400"/>
              </a:spcBef>
              <a:spcAft>
                <a:spcPts val="0"/>
              </a:spcAft>
              <a:buClr>
                <a:schemeClr val="dk1"/>
              </a:buClr>
              <a:buSzPts val="9600"/>
              <a:buChar char="•"/>
              <a:defRPr sz="9600"/>
            </a:lvl8pPr>
            <a:lvl9pPr marL="4114800" lvl="8" indent="-838200" algn="l">
              <a:lnSpc>
                <a:spcPct val="90000"/>
              </a:lnSpc>
              <a:spcBef>
                <a:spcPts val="2400"/>
              </a:spcBef>
              <a:spcAft>
                <a:spcPts val="0"/>
              </a:spcAft>
              <a:buClr>
                <a:schemeClr val="dk1"/>
              </a:buClr>
              <a:buSzPts val="9600"/>
              <a:buChar char="•"/>
              <a:defRPr sz="9600"/>
            </a:lvl9pPr>
          </a:lstStyle>
          <a:p>
            <a:endParaRPr/>
          </a:p>
        </p:txBody>
      </p:sp>
      <p:sp>
        <p:nvSpPr>
          <p:cNvPr id="62" name="Google Shape;62;p9"/>
          <p:cNvSpPr txBox="1">
            <a:spLocks noGrp="1"/>
          </p:cNvSpPr>
          <p:nvPr>
            <p:ph type="body" idx="2"/>
          </p:nvPr>
        </p:nvSpPr>
        <p:spPr>
          <a:xfrm>
            <a:off x="3023237" y="9875520"/>
            <a:ext cx="14156054" cy="182956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63" name="Google Shape;63;p9"/>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3023237" y="2194560"/>
            <a:ext cx="14156054"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0"/>
          <p:cNvSpPr>
            <a:spLocks noGrp="1"/>
          </p:cNvSpPr>
          <p:nvPr>
            <p:ph type="pic" idx="2"/>
          </p:nvPr>
        </p:nvSpPr>
        <p:spPr>
          <a:xfrm>
            <a:off x="18659477" y="4739647"/>
            <a:ext cx="22219920" cy="233934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4800"/>
              </a:spcBef>
              <a:spcAft>
                <a:spcPts val="0"/>
              </a:spcAft>
              <a:buClr>
                <a:schemeClr val="dk1"/>
              </a:buClr>
              <a:buSzPts val="15360"/>
              <a:buFont typeface="Arial"/>
              <a:buNone/>
              <a:defRPr sz="15360" b="0" i="0" u="none" strike="noStrike" cap="none">
                <a:solidFill>
                  <a:schemeClr val="dk1"/>
                </a:solidFill>
                <a:latin typeface="Calibri"/>
                <a:ea typeface="Calibri"/>
                <a:cs typeface="Calibri"/>
                <a:sym typeface="Calibri"/>
              </a:defRPr>
            </a:lvl1pPr>
            <a:lvl2pPr marR="0" lvl="1" algn="l" rtl="0">
              <a:lnSpc>
                <a:spcPct val="90000"/>
              </a:lnSpc>
              <a:spcBef>
                <a:spcPts val="2400"/>
              </a:spcBef>
              <a:spcAft>
                <a:spcPts val="0"/>
              </a:spcAft>
              <a:buClr>
                <a:schemeClr val="dk1"/>
              </a:buClr>
              <a:buSzPts val="13440"/>
              <a:buFont typeface="Arial"/>
              <a:buNone/>
              <a:defRPr sz="13439" b="0" i="0" u="none" strike="noStrike" cap="none">
                <a:solidFill>
                  <a:schemeClr val="dk1"/>
                </a:solidFill>
                <a:latin typeface="Calibri"/>
                <a:ea typeface="Calibri"/>
                <a:cs typeface="Calibri"/>
                <a:sym typeface="Calibri"/>
              </a:defRPr>
            </a:lvl2pPr>
            <a:lvl3pPr marR="0" lvl="2"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3pPr>
            <a:lvl4pPr marR="0" lvl="3"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4pPr>
            <a:lvl5pPr marR="0" lvl="4"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5pPr>
            <a:lvl6pPr marR="0" lvl="5"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6pPr>
            <a:lvl7pPr marR="0" lvl="6"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7pPr>
            <a:lvl8pPr marR="0" lvl="7"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8pPr>
            <a:lvl9pPr marR="0" lvl="8"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body" idx="1"/>
          </p:nvPr>
        </p:nvSpPr>
        <p:spPr>
          <a:xfrm>
            <a:off x="3023237" y="9875520"/>
            <a:ext cx="14156054" cy="182956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70" name="Google Shape;70;p10"/>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1"/>
          <p:cNvSpPr txBox="1">
            <a:spLocks noGrp="1"/>
          </p:cNvSpPr>
          <p:nvPr>
            <p:ph type="body" idx="1"/>
          </p:nvPr>
        </p:nvSpPr>
        <p:spPr>
          <a:xfrm rot="5400000">
            <a:off x="11502390" y="278131"/>
            <a:ext cx="20886422" cy="37856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6" name="Google Shape;76;p11"/>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C15EFE">
                <a:alpha val="33725"/>
              </a:srgbClr>
            </a:gs>
            <a:gs pos="28000">
              <a:srgbClr val="F7D9FF">
                <a:alpha val="40000"/>
              </a:srgbClr>
            </a:gs>
            <a:gs pos="100000">
              <a:srgbClr val="C15EFE">
                <a:alpha val="33725"/>
              </a:srgbClr>
            </a:gs>
          </a:gsLst>
          <a:lin ang="5400000" scaled="0"/>
        </a:gra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20"/>
              <a:buFont typeface="Calibri"/>
              <a:buNone/>
              <a:defRPr sz="2112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3017520" y="8763000"/>
            <a:ext cx="37856160" cy="20886422"/>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760" b="0" i="0" u="none" strike="noStrike" cap="none">
                <a:solidFill>
                  <a:srgbClr val="888888"/>
                </a:solidFill>
                <a:latin typeface="Calibri"/>
                <a:ea typeface="Calibri"/>
                <a:cs typeface="Calibri"/>
                <a:sym typeface="Calibri"/>
              </a:defRPr>
            </a:lvl1pPr>
            <a:lvl2pPr marL="0" marR="0" lvl="1" indent="0" algn="r" rtl="0">
              <a:spcBef>
                <a:spcPts val="0"/>
              </a:spcBef>
              <a:buNone/>
              <a:defRPr sz="5760" b="0" i="0" u="none" strike="noStrike" cap="none">
                <a:solidFill>
                  <a:srgbClr val="888888"/>
                </a:solidFill>
                <a:latin typeface="Calibri"/>
                <a:ea typeface="Calibri"/>
                <a:cs typeface="Calibri"/>
                <a:sym typeface="Calibri"/>
              </a:defRPr>
            </a:lvl2pPr>
            <a:lvl3pPr marL="0" marR="0" lvl="2" indent="0" algn="r" rtl="0">
              <a:spcBef>
                <a:spcPts val="0"/>
              </a:spcBef>
              <a:buNone/>
              <a:defRPr sz="5760" b="0" i="0" u="none" strike="noStrike" cap="none">
                <a:solidFill>
                  <a:srgbClr val="888888"/>
                </a:solidFill>
                <a:latin typeface="Calibri"/>
                <a:ea typeface="Calibri"/>
                <a:cs typeface="Calibri"/>
                <a:sym typeface="Calibri"/>
              </a:defRPr>
            </a:lvl3pPr>
            <a:lvl4pPr marL="0" marR="0" lvl="3" indent="0" algn="r" rtl="0">
              <a:spcBef>
                <a:spcPts val="0"/>
              </a:spcBef>
              <a:buNone/>
              <a:defRPr sz="5760" b="0" i="0" u="none" strike="noStrike" cap="none">
                <a:solidFill>
                  <a:srgbClr val="888888"/>
                </a:solidFill>
                <a:latin typeface="Calibri"/>
                <a:ea typeface="Calibri"/>
                <a:cs typeface="Calibri"/>
                <a:sym typeface="Calibri"/>
              </a:defRPr>
            </a:lvl4pPr>
            <a:lvl5pPr marL="0" marR="0" lvl="4" indent="0" algn="r" rtl="0">
              <a:spcBef>
                <a:spcPts val="0"/>
              </a:spcBef>
              <a:buNone/>
              <a:defRPr sz="5760" b="0" i="0" u="none" strike="noStrike" cap="none">
                <a:solidFill>
                  <a:srgbClr val="888888"/>
                </a:solidFill>
                <a:latin typeface="Calibri"/>
                <a:ea typeface="Calibri"/>
                <a:cs typeface="Calibri"/>
                <a:sym typeface="Calibri"/>
              </a:defRPr>
            </a:lvl5pPr>
            <a:lvl6pPr marL="0" marR="0" lvl="5" indent="0" algn="r" rtl="0">
              <a:spcBef>
                <a:spcPts val="0"/>
              </a:spcBef>
              <a:buNone/>
              <a:defRPr sz="5760" b="0" i="0" u="none" strike="noStrike" cap="none">
                <a:solidFill>
                  <a:srgbClr val="888888"/>
                </a:solidFill>
                <a:latin typeface="Calibri"/>
                <a:ea typeface="Calibri"/>
                <a:cs typeface="Calibri"/>
                <a:sym typeface="Calibri"/>
              </a:defRPr>
            </a:lvl6pPr>
            <a:lvl7pPr marL="0" marR="0" lvl="6" indent="0" algn="r" rtl="0">
              <a:spcBef>
                <a:spcPts val="0"/>
              </a:spcBef>
              <a:buNone/>
              <a:defRPr sz="5760" b="0" i="0" u="none" strike="noStrike" cap="none">
                <a:solidFill>
                  <a:srgbClr val="888888"/>
                </a:solidFill>
                <a:latin typeface="Calibri"/>
                <a:ea typeface="Calibri"/>
                <a:cs typeface="Calibri"/>
                <a:sym typeface="Calibri"/>
              </a:defRPr>
            </a:lvl7pPr>
            <a:lvl8pPr marL="0" marR="0" lvl="7" indent="0" algn="r" rtl="0">
              <a:spcBef>
                <a:spcPts val="0"/>
              </a:spcBef>
              <a:buNone/>
              <a:defRPr sz="5760" b="0" i="0" u="none" strike="noStrike" cap="none">
                <a:solidFill>
                  <a:srgbClr val="888888"/>
                </a:solidFill>
                <a:latin typeface="Calibri"/>
                <a:ea typeface="Calibri"/>
                <a:cs typeface="Calibri"/>
                <a:sym typeface="Calibri"/>
              </a:defRPr>
            </a:lvl8pPr>
            <a:lvl9pPr marL="0" marR="0" lvl="8" indent="0" algn="r" rtl="0">
              <a:spcBef>
                <a:spcPts val="0"/>
              </a:spcBef>
              <a:buNone/>
              <a:defRPr sz="576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1.png"/><Relationship Id="rId7"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doi.org/10.5281/zenodo.973887" TargetMode="External"/><Relationship Id="rId10" Type="http://schemas.openxmlformats.org/officeDocument/2006/relationships/image" Target="../media/image6.emf"/><Relationship Id="rId4" Type="http://schemas.openxmlformats.org/officeDocument/2006/relationships/image" Target="../media/image2.png"/><Relationship Id="rId9"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8"/>
        <p:cNvGrpSpPr/>
        <p:nvPr/>
      </p:nvGrpSpPr>
      <p:grpSpPr>
        <a:xfrm>
          <a:off x="0" y="0"/>
          <a:ext cx="0" cy="0"/>
          <a:chOff x="0" y="0"/>
          <a:chExt cx="0" cy="0"/>
        </a:xfrm>
      </p:grpSpPr>
      <p:sp>
        <p:nvSpPr>
          <p:cNvPr id="73" name="Google Shape;94;p13">
            <a:extLst>
              <a:ext uri="{FF2B5EF4-FFF2-40B4-BE49-F238E27FC236}">
                <a16:creationId xmlns:a16="http://schemas.microsoft.com/office/drawing/2014/main" id="{EED20F2D-749B-D34D-B9C8-7C4375B4F6C4}"/>
              </a:ext>
            </a:extLst>
          </p:cNvPr>
          <p:cNvSpPr/>
          <p:nvPr/>
        </p:nvSpPr>
        <p:spPr>
          <a:xfrm>
            <a:off x="11961688" y="4148732"/>
            <a:ext cx="19921818" cy="28053459"/>
          </a:xfrm>
          <a:prstGeom prst="rect">
            <a:avLst/>
          </a:prstGeom>
          <a:solidFill>
            <a:schemeClr val="bg1"/>
          </a:solidFill>
          <a:ln w="3175" cap="flat" cmpd="sng">
            <a:solidFill>
              <a:schemeClr val="accent6">
                <a:lumMod val="5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57" name="Rounded Rectangle 56">
            <a:extLst>
              <a:ext uri="{FF2B5EF4-FFF2-40B4-BE49-F238E27FC236}">
                <a16:creationId xmlns:a16="http://schemas.microsoft.com/office/drawing/2014/main" id="{FD820EDC-2D6B-FF4C-AF5D-B4ADD176DE39}"/>
              </a:ext>
            </a:extLst>
          </p:cNvPr>
          <p:cNvSpPr/>
          <p:nvPr/>
        </p:nvSpPr>
        <p:spPr>
          <a:xfrm>
            <a:off x="330056" y="354379"/>
            <a:ext cx="43249391" cy="3384708"/>
          </a:xfrm>
          <a:prstGeom prst="roundRect">
            <a:avLst>
              <a:gd name="adj" fmla="val 1443"/>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270E3E9-3DAE-7D41-875A-63041469446B}"/>
              </a:ext>
            </a:extLst>
          </p:cNvPr>
          <p:cNvGrpSpPr/>
          <p:nvPr/>
        </p:nvGrpSpPr>
        <p:grpSpPr>
          <a:xfrm>
            <a:off x="329607" y="13050967"/>
            <a:ext cx="10972500" cy="4221066"/>
            <a:chOff x="477318" y="15034997"/>
            <a:chExt cx="10972500" cy="4221066"/>
          </a:xfrm>
        </p:grpSpPr>
        <p:sp>
          <p:nvSpPr>
            <p:cNvPr id="92" name="Google Shape;92;p13"/>
            <p:cNvSpPr/>
            <p:nvPr/>
          </p:nvSpPr>
          <p:spPr>
            <a:xfrm>
              <a:off x="477318" y="15940013"/>
              <a:ext cx="10969192" cy="3316050"/>
            </a:xfrm>
            <a:prstGeom prst="rect">
              <a:avLst/>
            </a:prstGeom>
            <a:solidFill>
              <a:schemeClr val="bg1"/>
            </a:solidFill>
            <a:ln>
              <a:solidFill>
                <a:schemeClr val="tx1"/>
              </a:solidFill>
            </a:ln>
          </p:spPr>
          <p:txBody>
            <a:bodyPr spcFirstLastPara="1" wrap="square" lIns="91425" tIns="45700" rIns="91425" bIns="45700" anchor="t" anchorCtr="0">
              <a:noAutofit/>
            </a:bodyPr>
            <a:lstStyle/>
            <a:p>
              <a:pPr marL="495300" marR="0" lvl="0" indent="-457200" rtl="0">
                <a:spcBef>
                  <a:spcPts val="0"/>
                </a:spcBef>
                <a:spcAft>
                  <a:spcPts val="0"/>
                </a:spcAft>
                <a:buClr>
                  <a:schemeClr val="dk1"/>
                </a:buClr>
                <a:buSzPts val="2800"/>
                <a:buFont typeface="Arial" panose="020B0604020202020204" pitchFamily="34" charset="0"/>
                <a:buChar char="•"/>
              </a:pPr>
              <a:r>
                <a:rPr lang="en-US" sz="2800" dirty="0">
                  <a:solidFill>
                    <a:schemeClr val="dk1"/>
                  </a:solidFill>
                  <a:latin typeface="Calibri" panose="020F0502020204030204" pitchFamily="34" charset="0"/>
                  <a:ea typeface="Helvetica Neue"/>
                  <a:cs typeface="Calibri" panose="020F0502020204030204" pitchFamily="34" charset="0"/>
                  <a:sym typeface="Helvetica Neue"/>
                </a:rPr>
                <a:t>How might the Rice Mine population fit in a phylogeny of other populations?</a:t>
              </a:r>
              <a:endParaRPr sz="2800" dirty="0">
                <a:solidFill>
                  <a:schemeClr val="dk1"/>
                </a:solidFill>
                <a:latin typeface="Calibri" panose="020F0502020204030204" pitchFamily="34" charset="0"/>
                <a:ea typeface="Helvetica Neue"/>
                <a:cs typeface="Calibri" panose="020F0502020204030204" pitchFamily="34" charset="0"/>
                <a:sym typeface="Helvetica Neue"/>
              </a:endParaRPr>
            </a:p>
            <a:p>
              <a:pPr marL="495300" marR="0" lvl="0" indent="-457200" rtl="0">
                <a:spcBef>
                  <a:spcPts val="0"/>
                </a:spcBef>
                <a:spcAft>
                  <a:spcPts val="0"/>
                </a:spcAft>
                <a:buClr>
                  <a:schemeClr val="dk1"/>
                </a:buClr>
                <a:buSzPts val="2800"/>
                <a:buFont typeface="Arial" panose="020B0604020202020204" pitchFamily="34" charset="0"/>
                <a:buChar char="•"/>
              </a:pPr>
              <a:r>
                <a:rPr lang="en-US" sz="2800" dirty="0">
                  <a:solidFill>
                    <a:schemeClr val="dk1"/>
                  </a:solidFill>
                  <a:latin typeface="Calibri" panose="020F0502020204030204" pitchFamily="34" charset="0"/>
                  <a:ea typeface="Helvetica Neue"/>
                  <a:cs typeface="Calibri" panose="020F0502020204030204" pitchFamily="34" charset="0"/>
                  <a:sym typeface="Helvetica Neue"/>
                </a:rPr>
                <a:t>How many unique chloroplast genomes exist in the population?</a:t>
              </a:r>
            </a:p>
            <a:p>
              <a:pPr marL="495300" marR="0" lvl="0" indent="-457200" rtl="0">
                <a:spcBef>
                  <a:spcPts val="0"/>
                </a:spcBef>
                <a:spcAft>
                  <a:spcPts val="0"/>
                </a:spcAft>
                <a:buClr>
                  <a:schemeClr val="dk1"/>
                </a:buClr>
                <a:buSzPts val="2800"/>
                <a:buFont typeface="Arial" panose="020B0604020202020204" pitchFamily="34" charset="0"/>
                <a:buChar char="•"/>
              </a:pPr>
              <a:r>
                <a:rPr lang="en-US" sz="2800" dirty="0">
                  <a:solidFill>
                    <a:schemeClr val="dk1"/>
                  </a:solidFill>
                  <a:latin typeface="Calibri" panose="020F0502020204030204" pitchFamily="34" charset="0"/>
                  <a:ea typeface="Helvetica Neue"/>
                  <a:cs typeface="Calibri" panose="020F0502020204030204" pitchFamily="34" charset="0"/>
                  <a:sym typeface="Helvetica Neue"/>
                </a:rPr>
                <a:t>What is the degree of clonality in the population, and how does this vary throughout the population?</a:t>
              </a:r>
            </a:p>
            <a:p>
              <a:pPr marL="495300" marR="0" lvl="0" indent="-457200" rtl="0">
                <a:spcBef>
                  <a:spcPts val="0"/>
                </a:spcBef>
                <a:spcAft>
                  <a:spcPts val="0"/>
                </a:spcAft>
                <a:buClr>
                  <a:schemeClr val="dk1"/>
                </a:buClr>
                <a:buSzPts val="2800"/>
                <a:buFont typeface="Arial" panose="020B0604020202020204" pitchFamily="34" charset="0"/>
                <a:buChar char="•"/>
              </a:pPr>
              <a:r>
                <a:rPr lang="en-US" sz="2800" dirty="0">
                  <a:latin typeface="Calibri" panose="020F0502020204030204" pitchFamily="34" charset="0"/>
                  <a:ea typeface="Helvetica Neue"/>
                  <a:cs typeface="Calibri" panose="020F0502020204030204" pitchFamily="34" charset="0"/>
                  <a:sym typeface="Helvetica Neue"/>
                </a:rPr>
                <a:t>How does transposon composition and abundance vary within and among populations?</a:t>
              </a:r>
            </a:p>
            <a:p>
              <a:pPr marL="38100" marR="0" lvl="0" rtl="0">
                <a:spcBef>
                  <a:spcPts val="0"/>
                </a:spcBef>
                <a:spcAft>
                  <a:spcPts val="0"/>
                </a:spcAft>
                <a:buClr>
                  <a:schemeClr val="dk1"/>
                </a:buClr>
                <a:buSzPts val="2800"/>
              </a:pPr>
              <a:endParaRPr lang="en-US" sz="2800" dirty="0">
                <a:latin typeface="Calibri" panose="020F0502020204030204" pitchFamily="34" charset="0"/>
                <a:ea typeface="Helvetica Neue"/>
                <a:cs typeface="Calibri" panose="020F0502020204030204" pitchFamily="34" charset="0"/>
                <a:sym typeface="Helvetica Neue"/>
              </a:endParaRPr>
            </a:p>
            <a:p>
              <a:pPr marL="685800" marR="0" lvl="0" indent="-647700" algn="just" rtl="0">
                <a:spcBef>
                  <a:spcPts val="1800"/>
                </a:spcBef>
                <a:spcAft>
                  <a:spcPts val="0"/>
                </a:spcAft>
                <a:buClr>
                  <a:schemeClr val="dk1"/>
                </a:buClr>
                <a:buSzPts val="2800"/>
                <a:buFont typeface="Helvetica Neue"/>
                <a:buChar char="•"/>
              </a:pPr>
              <a:endParaRPr sz="2800" b="1" dirty="0">
                <a:latin typeface="Calibri" panose="020F0502020204030204" pitchFamily="34" charset="0"/>
                <a:ea typeface="Helvetica Neue"/>
                <a:cs typeface="Calibri" panose="020F0502020204030204" pitchFamily="34" charset="0"/>
                <a:sym typeface="Helvetica Neue"/>
              </a:endParaRPr>
            </a:p>
            <a:p>
              <a:pPr marL="0" marR="0" lvl="0" indent="0" algn="just" rtl="0">
                <a:spcBef>
                  <a:spcPts val="0"/>
                </a:spcBef>
                <a:spcAft>
                  <a:spcPts val="0"/>
                </a:spcAft>
                <a:buNone/>
              </a:pPr>
              <a:endParaRPr sz="2800" b="1" i="0" u="none" strike="noStrike" cap="none" dirty="0">
                <a:solidFill>
                  <a:schemeClr val="dk1"/>
                </a:solidFill>
                <a:latin typeface="Helvetica Neue"/>
                <a:ea typeface="Helvetica Neue"/>
                <a:cs typeface="Helvetica Neue"/>
                <a:sym typeface="Helvetica Neue"/>
              </a:endParaRPr>
            </a:p>
          </p:txBody>
        </p:sp>
        <p:sp>
          <p:nvSpPr>
            <p:cNvPr id="93" name="Google Shape;93;p13"/>
            <p:cNvSpPr txBox="1"/>
            <p:nvPr/>
          </p:nvSpPr>
          <p:spPr>
            <a:xfrm>
              <a:off x="477318" y="15034997"/>
              <a:ext cx="10972500" cy="914400"/>
            </a:xfrm>
            <a:prstGeom prst="rect">
              <a:avLst/>
            </a:prstGeom>
            <a:solidFill>
              <a:srgbClr val="D5A6BD"/>
            </a:solidFill>
            <a:ln>
              <a:solidFill>
                <a:schemeClr val="tx1"/>
              </a:solid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5400"/>
                <a:buFont typeface="Arial"/>
                <a:buNone/>
              </a:pPr>
              <a:r>
                <a:rPr lang="en-US" sz="5400" b="1" i="0" u="none" strike="noStrike" cap="none" dirty="0">
                  <a:solidFill>
                    <a:schemeClr val="dk1"/>
                  </a:solidFill>
                  <a:latin typeface="Arial"/>
                  <a:ea typeface="Arial"/>
                  <a:cs typeface="Arial"/>
                  <a:sym typeface="Arial"/>
                </a:rPr>
                <a:t>Questions</a:t>
              </a:r>
              <a:endParaRPr dirty="0"/>
            </a:p>
          </p:txBody>
        </p:sp>
      </p:grpSp>
      <p:grpSp>
        <p:nvGrpSpPr>
          <p:cNvPr id="4" name="Group 3">
            <a:extLst>
              <a:ext uri="{FF2B5EF4-FFF2-40B4-BE49-F238E27FC236}">
                <a16:creationId xmlns:a16="http://schemas.microsoft.com/office/drawing/2014/main" id="{169D8FFF-E918-3240-B7C5-F68D0CDC37AA}"/>
              </a:ext>
            </a:extLst>
          </p:cNvPr>
          <p:cNvGrpSpPr/>
          <p:nvPr/>
        </p:nvGrpSpPr>
        <p:grpSpPr>
          <a:xfrm>
            <a:off x="330056" y="4135810"/>
            <a:ext cx="10974432" cy="8600776"/>
            <a:chOff x="480950" y="4906789"/>
            <a:chExt cx="10974432" cy="8600776"/>
          </a:xfrm>
        </p:grpSpPr>
        <p:sp>
          <p:nvSpPr>
            <p:cNvPr id="96" name="Google Shape;96;p13"/>
            <p:cNvSpPr/>
            <p:nvPr/>
          </p:nvSpPr>
          <p:spPr>
            <a:xfrm>
              <a:off x="480950" y="5765978"/>
              <a:ext cx="10972500" cy="7741587"/>
            </a:xfrm>
            <a:prstGeom prst="rect">
              <a:avLst/>
            </a:prstGeom>
            <a:solidFill>
              <a:schemeClr val="bg1"/>
            </a:solidFill>
            <a:ln>
              <a:solidFill>
                <a:schemeClr val="tx1"/>
              </a:solidFill>
            </a:ln>
          </p:spPr>
          <p:txBody>
            <a:bodyPr spcFirstLastPara="1" wrap="square" lIns="91425" tIns="45700" rIns="91425" bIns="45700" anchor="t" anchorCtr="0">
              <a:noAutofit/>
            </a:bodyPr>
            <a:lstStyle/>
            <a:p>
              <a:pPr marL="457200" marR="0" lvl="0" indent="-349250" algn="just" rtl="0">
                <a:spcBef>
                  <a:spcPts val="0"/>
                </a:spcBef>
                <a:spcAft>
                  <a:spcPts val="0"/>
                </a:spcAft>
                <a:buClr>
                  <a:schemeClr val="dk1"/>
                </a:buClr>
                <a:buSzPts val="1900"/>
                <a:buFont typeface="Helvetica Neue"/>
                <a:buChar char="●"/>
              </a:pPr>
              <a:r>
                <a:rPr lang="en-US" sz="2800" dirty="0">
                  <a:solidFill>
                    <a:schemeClr val="dk1"/>
                  </a:solidFill>
                  <a:latin typeface="Calibri" panose="020F0502020204030204" pitchFamily="34" charset="0"/>
                  <a:ea typeface="Helvetica Neue"/>
                  <a:cs typeface="Calibri" panose="020F0502020204030204" pitchFamily="34" charset="0"/>
                  <a:sym typeface="Helvetica Neue"/>
                </a:rPr>
                <a:t>Invasive species may have a particularly large impact on native ecosystems as well as exerting financial pressure on infrastructure and agriculture. Understanding the dynamics by which invasions occur aids further efforts to combat the spread of invasive species.</a:t>
              </a:r>
              <a:endParaRPr sz="2800" dirty="0">
                <a:solidFill>
                  <a:schemeClr val="dk1"/>
                </a:solidFill>
                <a:latin typeface="Calibri" panose="020F0502020204030204" pitchFamily="34" charset="0"/>
                <a:ea typeface="Helvetica Neue"/>
                <a:cs typeface="Calibri" panose="020F0502020204030204" pitchFamily="34" charset="0"/>
                <a:sym typeface="Helvetica Neue"/>
              </a:endParaRPr>
            </a:p>
            <a:p>
              <a:pPr marL="457200" lvl="0" indent="-349250" algn="just" rtl="0">
                <a:spcBef>
                  <a:spcPts val="0"/>
                </a:spcBef>
                <a:spcAft>
                  <a:spcPts val="0"/>
                </a:spcAft>
                <a:buClr>
                  <a:schemeClr val="dk1"/>
                </a:buClr>
                <a:buSzPts val="1900"/>
                <a:buFont typeface="Helvetica Neue"/>
                <a:buChar char="●"/>
              </a:pPr>
              <a:r>
                <a:rPr lang="en-US" sz="2800" dirty="0">
                  <a:solidFill>
                    <a:schemeClr val="dk1"/>
                  </a:solidFill>
                  <a:latin typeface="Calibri" panose="020F0502020204030204" pitchFamily="34" charset="0"/>
                  <a:ea typeface="Helvetica Neue"/>
                  <a:cs typeface="Calibri" panose="020F0502020204030204" pitchFamily="34" charset="0"/>
                  <a:sym typeface="Helvetica Neue"/>
                </a:rPr>
                <a:t>Both whole chloroplast genome and </a:t>
              </a:r>
              <a:r>
                <a:rPr lang="en-US" sz="2800" dirty="0" err="1">
                  <a:solidFill>
                    <a:schemeClr val="dk1"/>
                  </a:solidFill>
                  <a:latin typeface="Calibri" panose="020F0502020204030204" pitchFamily="34" charset="0"/>
                  <a:ea typeface="Helvetica Neue"/>
                  <a:cs typeface="Calibri" panose="020F0502020204030204" pitchFamily="34" charset="0"/>
                  <a:sym typeface="Helvetica Neue"/>
                </a:rPr>
                <a:t>transposome</a:t>
              </a:r>
              <a:r>
                <a:rPr lang="en-US" sz="2800" dirty="0">
                  <a:solidFill>
                    <a:schemeClr val="dk1"/>
                  </a:solidFill>
                  <a:latin typeface="Calibri" panose="020F0502020204030204" pitchFamily="34" charset="0"/>
                  <a:ea typeface="Helvetica Neue"/>
                  <a:cs typeface="Calibri" panose="020F0502020204030204" pitchFamily="34" charset="0"/>
                  <a:sym typeface="Helvetica Neue"/>
                </a:rPr>
                <a:t> analyses can provide insight into population dynamics.</a:t>
              </a:r>
              <a:endParaRPr sz="2800" dirty="0">
                <a:solidFill>
                  <a:schemeClr val="dk1"/>
                </a:solidFill>
                <a:latin typeface="Calibri" panose="020F0502020204030204" pitchFamily="34" charset="0"/>
                <a:ea typeface="Helvetica Neue"/>
                <a:cs typeface="Calibri" panose="020F0502020204030204" pitchFamily="34" charset="0"/>
                <a:sym typeface="Helvetica Neue"/>
              </a:endParaRPr>
            </a:p>
            <a:p>
              <a:pPr marL="457200" marR="0" lvl="0" indent="-349250" algn="just" rtl="0">
                <a:spcBef>
                  <a:spcPts val="0"/>
                </a:spcBef>
                <a:spcAft>
                  <a:spcPts val="0"/>
                </a:spcAft>
                <a:buClr>
                  <a:schemeClr val="dk1"/>
                </a:buClr>
                <a:buSzPts val="1900"/>
                <a:buFont typeface="Helvetica Neue"/>
                <a:buChar char="●"/>
              </a:pPr>
              <a:r>
                <a:rPr lang="en-US" sz="2800" dirty="0">
                  <a:solidFill>
                    <a:schemeClr val="dk1"/>
                  </a:solidFill>
                  <a:latin typeface="Calibri" panose="020F0502020204030204" pitchFamily="34" charset="0"/>
                  <a:ea typeface="Helvetica Neue"/>
                  <a:cs typeface="Calibri" panose="020F0502020204030204" pitchFamily="34" charset="0"/>
                  <a:sym typeface="Helvetica Neue"/>
                </a:rPr>
                <a:t>We analyzed a population of Johnsongrass (</a:t>
              </a:r>
              <a:r>
                <a:rPr lang="en-US" sz="2800" i="1" dirty="0">
                  <a:solidFill>
                    <a:schemeClr val="dk1"/>
                  </a:solidFill>
                  <a:latin typeface="Calibri" panose="020F0502020204030204" pitchFamily="34" charset="0"/>
                  <a:ea typeface="Helvetica Neue"/>
                  <a:cs typeface="Calibri" panose="020F0502020204030204" pitchFamily="34" charset="0"/>
                  <a:sym typeface="Helvetica Neue"/>
                </a:rPr>
                <a:t>Sorghum halepense</a:t>
              </a:r>
              <a:r>
                <a:rPr lang="en-US" sz="2800" dirty="0">
                  <a:solidFill>
                    <a:schemeClr val="dk1"/>
                  </a:solidFill>
                  <a:latin typeface="Calibri" panose="020F0502020204030204" pitchFamily="34" charset="0"/>
                  <a:ea typeface="Helvetica Neue"/>
                  <a:cs typeface="Calibri" panose="020F0502020204030204" pitchFamily="34" charset="0"/>
                  <a:sym typeface="Helvetica Neue"/>
                </a:rPr>
                <a:t>), an especially invasive grass known for its ability to spread prolifically through North American grasslands and agricultural areas, from a site on Rice Mine Road in Tuscaloosa, Alabama. </a:t>
              </a:r>
              <a:endParaRPr sz="2800" dirty="0">
                <a:solidFill>
                  <a:schemeClr val="dk1"/>
                </a:solidFill>
                <a:latin typeface="Calibri" panose="020F0502020204030204" pitchFamily="34" charset="0"/>
                <a:ea typeface="Helvetica Neue"/>
                <a:cs typeface="Calibri" panose="020F0502020204030204" pitchFamily="34" charset="0"/>
                <a:sym typeface="Helvetica Neue"/>
              </a:endParaRPr>
            </a:p>
            <a:p>
              <a:pPr marL="457200" marR="0" lvl="0" indent="-349250" algn="just" rtl="0">
                <a:spcBef>
                  <a:spcPts val="0"/>
                </a:spcBef>
                <a:spcAft>
                  <a:spcPts val="0"/>
                </a:spcAft>
                <a:buClr>
                  <a:schemeClr val="dk1"/>
                </a:buClr>
                <a:buSzPts val="1900"/>
                <a:buFont typeface="Helvetica Neue"/>
                <a:buChar char="●"/>
              </a:pPr>
              <a:r>
                <a:rPr lang="en-US" sz="2800" dirty="0">
                  <a:solidFill>
                    <a:schemeClr val="dk1"/>
                  </a:solidFill>
                  <a:latin typeface="Calibri" panose="020F0502020204030204" pitchFamily="34" charset="0"/>
                  <a:ea typeface="Helvetica Neue"/>
                  <a:cs typeface="Calibri" panose="020F0502020204030204" pitchFamily="34" charset="0"/>
                  <a:sym typeface="Helvetica Neue"/>
                </a:rPr>
                <a:t>Johnsongrass can reproduce both asexually, forming clonal stands via rhizomatous growth and sexually through the mass dispersal of seeds.</a:t>
              </a:r>
              <a:endParaRPr sz="2800" dirty="0">
                <a:solidFill>
                  <a:schemeClr val="dk1"/>
                </a:solidFill>
                <a:latin typeface="Calibri" panose="020F0502020204030204" pitchFamily="34" charset="0"/>
                <a:ea typeface="Helvetica Neue"/>
                <a:cs typeface="Calibri" panose="020F0502020204030204" pitchFamily="34" charset="0"/>
                <a:sym typeface="Helvetica Neue"/>
              </a:endParaRPr>
            </a:p>
            <a:p>
              <a:pPr marL="457200" marR="0" lvl="0" indent="-349250" algn="just" rtl="0">
                <a:spcBef>
                  <a:spcPts val="0"/>
                </a:spcBef>
                <a:spcAft>
                  <a:spcPts val="0"/>
                </a:spcAft>
                <a:buClr>
                  <a:schemeClr val="dk1"/>
                </a:buClr>
                <a:buSzPts val="1900"/>
                <a:buFont typeface="Helvetica Neue"/>
                <a:buChar char="●"/>
              </a:pPr>
              <a:r>
                <a:rPr lang="en-US" sz="2800" dirty="0">
                  <a:solidFill>
                    <a:schemeClr val="dk1"/>
                  </a:solidFill>
                  <a:latin typeface="Calibri" panose="020F0502020204030204" pitchFamily="34" charset="0"/>
                  <a:ea typeface="Helvetica Neue"/>
                  <a:cs typeface="Calibri" panose="020F0502020204030204" pitchFamily="34" charset="0"/>
                  <a:sym typeface="Helvetica Neue"/>
                </a:rPr>
                <a:t>Johnsongrass’ propensity for rapid spread raises question to its dominant reproductive method and how it may explain Johnsongrass’ invasiveness.</a:t>
              </a:r>
              <a:endParaRPr sz="2800" dirty="0">
                <a:solidFill>
                  <a:schemeClr val="dk1"/>
                </a:solidFill>
                <a:latin typeface="Calibri" panose="020F0502020204030204" pitchFamily="34" charset="0"/>
                <a:ea typeface="Helvetica Neue"/>
                <a:cs typeface="Calibri" panose="020F0502020204030204" pitchFamily="34" charset="0"/>
                <a:sym typeface="Helvetica Neue"/>
              </a:endParaRPr>
            </a:p>
            <a:p>
              <a:pPr marL="457200" marR="0" lvl="0" indent="-349250" algn="just" rtl="0">
                <a:spcBef>
                  <a:spcPts val="0"/>
                </a:spcBef>
                <a:spcAft>
                  <a:spcPts val="0"/>
                </a:spcAft>
                <a:buClr>
                  <a:schemeClr val="dk1"/>
                </a:buClr>
                <a:buSzPts val="1900"/>
                <a:buFont typeface="Helvetica Neue"/>
                <a:buChar char="●"/>
              </a:pPr>
              <a:r>
                <a:rPr lang="en-US" sz="2800" dirty="0">
                  <a:solidFill>
                    <a:schemeClr val="dk1"/>
                  </a:solidFill>
                  <a:latin typeface="Calibri" panose="020F0502020204030204" pitchFamily="34" charset="0"/>
                  <a:ea typeface="Helvetica Neue"/>
                  <a:cs typeface="Calibri" panose="020F0502020204030204" pitchFamily="34" charset="0"/>
                  <a:sym typeface="Helvetica Neue"/>
                </a:rPr>
                <a:t>Our analysis provides insight to how we may answer this question, provides a model for how Johnsongrass invasions occur, and raises further questions to be answered in the future.</a:t>
              </a:r>
              <a:endParaRPr sz="2800" dirty="0">
                <a:solidFill>
                  <a:schemeClr val="dk1"/>
                </a:solidFill>
                <a:latin typeface="Calibri" panose="020F0502020204030204" pitchFamily="34" charset="0"/>
                <a:ea typeface="Helvetica Neue"/>
                <a:cs typeface="Calibri" panose="020F0502020204030204" pitchFamily="34" charset="0"/>
                <a:sym typeface="Helvetica Neue"/>
              </a:endParaRPr>
            </a:p>
          </p:txBody>
        </p:sp>
        <p:sp>
          <p:nvSpPr>
            <p:cNvPr id="97" name="Google Shape;97;p13"/>
            <p:cNvSpPr txBox="1"/>
            <p:nvPr/>
          </p:nvSpPr>
          <p:spPr>
            <a:xfrm>
              <a:off x="482582" y="4906789"/>
              <a:ext cx="10972800" cy="911867"/>
            </a:xfrm>
            <a:prstGeom prst="rect">
              <a:avLst/>
            </a:prstGeom>
            <a:solidFill>
              <a:srgbClr val="D5A6BD"/>
            </a:solidFill>
            <a:ln>
              <a:solidFill>
                <a:schemeClr val="tx1"/>
              </a:solid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5400"/>
                <a:buFont typeface="Arial"/>
                <a:buNone/>
              </a:pPr>
              <a:r>
                <a:rPr lang="en-US" sz="5400" b="1" i="0" u="none" strike="noStrike" cap="none" dirty="0">
                  <a:solidFill>
                    <a:schemeClr val="dk1"/>
                  </a:solidFill>
                  <a:latin typeface="Arial"/>
                  <a:ea typeface="Arial"/>
                  <a:cs typeface="Arial"/>
                  <a:sym typeface="Arial"/>
                </a:rPr>
                <a:t>Introduction</a:t>
              </a:r>
              <a:endParaRPr dirty="0"/>
            </a:p>
          </p:txBody>
        </p:sp>
      </p:grpSp>
      <p:grpSp>
        <p:nvGrpSpPr>
          <p:cNvPr id="7" name="Group 6">
            <a:extLst>
              <a:ext uri="{FF2B5EF4-FFF2-40B4-BE49-F238E27FC236}">
                <a16:creationId xmlns:a16="http://schemas.microsoft.com/office/drawing/2014/main" id="{210E6F6F-2A2F-3448-B84E-4DAC074EBCDD}"/>
              </a:ext>
            </a:extLst>
          </p:cNvPr>
          <p:cNvGrpSpPr/>
          <p:nvPr/>
        </p:nvGrpSpPr>
        <p:grpSpPr>
          <a:xfrm>
            <a:off x="330056" y="17617083"/>
            <a:ext cx="10979470" cy="14548257"/>
            <a:chOff x="472272" y="19479500"/>
            <a:chExt cx="10979470" cy="13159462"/>
          </a:xfrm>
        </p:grpSpPr>
        <p:sp>
          <p:nvSpPr>
            <p:cNvPr id="99" name="Google Shape;99;p13"/>
            <p:cNvSpPr/>
            <p:nvPr/>
          </p:nvSpPr>
          <p:spPr>
            <a:xfrm>
              <a:off x="479242" y="20404624"/>
              <a:ext cx="10972500" cy="12234338"/>
            </a:xfrm>
            <a:prstGeom prst="rect">
              <a:avLst/>
            </a:prstGeom>
            <a:solidFill>
              <a:schemeClr val="bg1"/>
            </a:solidFill>
            <a:ln>
              <a:solidFill>
                <a:schemeClr val="tx1"/>
              </a:solid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800" b="1" dirty="0">
                  <a:solidFill>
                    <a:schemeClr val="dk1"/>
                  </a:solidFill>
                  <a:latin typeface="Calibri" panose="020F0502020204030204" pitchFamily="34" charset="0"/>
                  <a:ea typeface="Helvetica Neue"/>
                  <a:cs typeface="Calibri" panose="020F0502020204030204" pitchFamily="34" charset="0"/>
                  <a:sym typeface="Helvetica Neue"/>
                </a:rPr>
                <a:t>Sampling</a:t>
              </a:r>
              <a:endParaRPr sz="2800" b="1" dirty="0">
                <a:solidFill>
                  <a:schemeClr val="dk1"/>
                </a:solidFill>
                <a:latin typeface="Calibri" panose="020F0502020204030204" pitchFamily="34" charset="0"/>
                <a:ea typeface="Helvetica Neue"/>
                <a:cs typeface="Calibri" panose="020F0502020204030204" pitchFamily="34" charset="0"/>
                <a:sym typeface="Helvetica Neue"/>
              </a:endParaRPr>
            </a:p>
            <a:p>
              <a:pPr marL="482600" marR="0" lvl="0" indent="-457200" algn="just" rtl="0">
                <a:spcBef>
                  <a:spcPts val="0"/>
                </a:spcBef>
                <a:spcAft>
                  <a:spcPts val="0"/>
                </a:spcAft>
                <a:buClr>
                  <a:schemeClr val="dk1"/>
                </a:buClr>
                <a:buSzPts val="2800"/>
                <a:buFont typeface="Arial" panose="020B0604020202020204" pitchFamily="34" charset="0"/>
                <a:buChar char="•"/>
              </a:pPr>
              <a:r>
                <a:rPr lang="en-US" sz="2800" dirty="0">
                  <a:solidFill>
                    <a:schemeClr val="dk1"/>
                  </a:solidFill>
                  <a:latin typeface="Calibri" panose="020F0502020204030204" pitchFamily="34" charset="0"/>
                  <a:ea typeface="Helvetica Neue"/>
                  <a:cs typeface="Calibri" panose="020F0502020204030204" pitchFamily="34" charset="0"/>
                  <a:sym typeface="Helvetica Neue"/>
                </a:rPr>
                <a:t>Sampling from Rice Mine population was conducted using a transect-based  approach using quadrats spaced 10 meters apart.</a:t>
              </a:r>
            </a:p>
            <a:p>
              <a:pPr marL="0" marR="0" lvl="0" indent="0" algn="just" rtl="0">
                <a:spcBef>
                  <a:spcPts val="0"/>
                </a:spcBef>
                <a:spcAft>
                  <a:spcPts val="0"/>
                </a:spcAft>
                <a:buNone/>
              </a:pPr>
              <a:r>
                <a:rPr lang="en-US" sz="2800" b="1" dirty="0">
                  <a:solidFill>
                    <a:schemeClr val="dk1"/>
                  </a:solidFill>
                  <a:latin typeface="Calibri" panose="020F0502020204030204" pitchFamily="34" charset="0"/>
                  <a:ea typeface="Helvetica Neue"/>
                  <a:cs typeface="Calibri" panose="020F0502020204030204" pitchFamily="34" charset="0"/>
                  <a:sym typeface="Helvetica Neue"/>
                </a:rPr>
                <a:t>Preparation</a:t>
              </a:r>
              <a:endParaRPr sz="2800" b="1" dirty="0">
                <a:solidFill>
                  <a:schemeClr val="dk1"/>
                </a:solidFill>
                <a:latin typeface="Calibri" panose="020F0502020204030204" pitchFamily="34" charset="0"/>
                <a:ea typeface="Helvetica Neue"/>
                <a:cs typeface="Calibri" panose="020F0502020204030204" pitchFamily="34" charset="0"/>
                <a:sym typeface="Helvetica Neue"/>
              </a:endParaRPr>
            </a:p>
            <a:p>
              <a:pPr marL="482600" marR="0" lvl="0" indent="-457200" algn="just" rtl="0">
                <a:spcBef>
                  <a:spcPts val="0"/>
                </a:spcBef>
                <a:spcAft>
                  <a:spcPts val="0"/>
                </a:spcAft>
                <a:buClr>
                  <a:schemeClr val="dk1"/>
                </a:buClr>
                <a:buSzPts val="2800"/>
                <a:buFont typeface="Arial" panose="020B0604020202020204" pitchFamily="34" charset="0"/>
                <a:buChar char="•"/>
              </a:pPr>
              <a:r>
                <a:rPr lang="en-US" sz="2800" dirty="0">
                  <a:solidFill>
                    <a:schemeClr val="dk1"/>
                  </a:solidFill>
                  <a:latin typeface="Calibri" panose="020F0502020204030204" pitchFamily="34" charset="0"/>
                  <a:ea typeface="Helvetica Neue"/>
                  <a:cs typeface="Calibri" panose="020F0502020204030204" pitchFamily="34" charset="0"/>
                  <a:sym typeface="Helvetica Neue"/>
                </a:rPr>
                <a:t>DNA was isolated from silica dried leaves using a modified CTAB protocol adapted from Doyle and Doyle [1]. </a:t>
              </a:r>
              <a:endParaRPr sz="2800" dirty="0">
                <a:solidFill>
                  <a:schemeClr val="dk1"/>
                </a:solidFill>
                <a:latin typeface="Calibri" panose="020F0502020204030204" pitchFamily="34" charset="0"/>
                <a:ea typeface="Helvetica Neue"/>
                <a:cs typeface="Calibri" panose="020F0502020204030204" pitchFamily="34" charset="0"/>
                <a:sym typeface="Helvetica Neue"/>
              </a:endParaRPr>
            </a:p>
            <a:p>
              <a:pPr marL="508000" lvl="0" indent="-457200" algn="l" rtl="0">
                <a:lnSpc>
                  <a:spcPct val="115000"/>
                </a:lnSpc>
                <a:spcBef>
                  <a:spcPts val="0"/>
                </a:spcBef>
                <a:spcAft>
                  <a:spcPts val="0"/>
                </a:spcAft>
                <a:buClr>
                  <a:schemeClr val="dk1"/>
                </a:buClr>
                <a:buSzPts val="2800"/>
                <a:buFont typeface="Arial" panose="020B0604020202020204" pitchFamily="34" charset="0"/>
                <a:buChar char="•"/>
              </a:pPr>
              <a:r>
                <a:rPr lang="en-US" sz="2800" dirty="0">
                  <a:solidFill>
                    <a:schemeClr val="dk1"/>
                  </a:solidFill>
                  <a:latin typeface="Calibri" panose="020F0502020204030204" pitchFamily="34" charset="0"/>
                  <a:ea typeface="Helvetica Neue"/>
                  <a:cs typeface="Calibri" panose="020F0502020204030204" pitchFamily="34" charset="0"/>
                  <a:sym typeface="Helvetica Neue"/>
                </a:rPr>
                <a:t>DNA quantity was checked using a Nanodrop (Thermo Fisher Scientific, Waltham, MA, USA) and a Qubit 2.0 (Thermo Fisher Scientific). Double‐stranded DNA concentrations were used to determine starting material for library preparation. </a:t>
              </a:r>
              <a:endParaRPr sz="2800" dirty="0">
                <a:solidFill>
                  <a:schemeClr val="dk1"/>
                </a:solidFill>
                <a:latin typeface="Calibri" panose="020F0502020204030204" pitchFamily="34" charset="0"/>
                <a:ea typeface="Helvetica Neue"/>
                <a:cs typeface="Calibri" panose="020F0502020204030204" pitchFamily="34" charset="0"/>
                <a:sym typeface="Helvetica Neue"/>
              </a:endParaRPr>
            </a:p>
            <a:p>
              <a:pPr marL="508000" lvl="0" indent="-457200" algn="l" rtl="0">
                <a:lnSpc>
                  <a:spcPct val="115000"/>
                </a:lnSpc>
                <a:spcBef>
                  <a:spcPts val="0"/>
                </a:spcBef>
                <a:spcAft>
                  <a:spcPts val="0"/>
                </a:spcAft>
                <a:buClr>
                  <a:schemeClr val="dk1"/>
                </a:buClr>
                <a:buSzPts val="2800"/>
                <a:buFont typeface="Arial" panose="020B0604020202020204" pitchFamily="34" charset="0"/>
                <a:buChar char="•"/>
              </a:pPr>
              <a:r>
                <a:rPr lang="en-US" sz="2800" dirty="0">
                  <a:latin typeface="Calibri" panose="020F0502020204030204" pitchFamily="34" charset="0"/>
                  <a:ea typeface="Helvetica Neue"/>
                  <a:cs typeface="Calibri" panose="020F0502020204030204" pitchFamily="34" charset="0"/>
                  <a:sym typeface="Helvetica Neue"/>
                </a:rPr>
                <a:t>Sequencing libraries were made using the </a:t>
              </a:r>
              <a:r>
                <a:rPr lang="en-US" sz="2800" dirty="0" err="1">
                  <a:latin typeface="Calibri" panose="020F0502020204030204" pitchFamily="34" charset="0"/>
                  <a:ea typeface="Helvetica Neue"/>
                  <a:cs typeface="Calibri" panose="020F0502020204030204" pitchFamily="34" charset="0"/>
                  <a:sym typeface="Helvetica Neue"/>
                </a:rPr>
                <a:t>NEBNext</a:t>
              </a:r>
              <a:r>
                <a:rPr lang="en-US" sz="2800" dirty="0">
                  <a:latin typeface="Calibri" panose="020F0502020204030204" pitchFamily="34" charset="0"/>
                  <a:ea typeface="Helvetica Neue"/>
                  <a:cs typeface="Calibri" panose="020F0502020204030204" pitchFamily="34" charset="0"/>
                  <a:sym typeface="Helvetica Neue"/>
                </a:rPr>
                <a:t> Ultra DNA Library Prep Kit for Illumina (New England </a:t>
              </a:r>
              <a:r>
                <a:rPr lang="en-US" sz="2800" dirty="0" err="1">
                  <a:latin typeface="Calibri" panose="020F0502020204030204" pitchFamily="34" charset="0"/>
                  <a:ea typeface="Helvetica Neue"/>
                  <a:cs typeface="Calibri" panose="020F0502020204030204" pitchFamily="34" charset="0"/>
                  <a:sym typeface="Helvetica Neue"/>
                </a:rPr>
                <a:t>BioLabs</a:t>
              </a:r>
              <a:r>
                <a:rPr lang="en-US" sz="2800" dirty="0">
                  <a:latin typeface="Calibri" panose="020F0502020204030204" pitchFamily="34" charset="0"/>
                  <a:ea typeface="Helvetica Neue"/>
                  <a:cs typeface="Calibri" panose="020F0502020204030204" pitchFamily="34" charset="0"/>
                  <a:sym typeface="Helvetica Neue"/>
                </a:rPr>
                <a:t>, Ipswich, MA, USA.)</a:t>
              </a:r>
            </a:p>
            <a:p>
              <a:pPr marL="508000" lvl="0" indent="-457200" algn="l" rtl="0">
                <a:lnSpc>
                  <a:spcPct val="115000"/>
                </a:lnSpc>
                <a:spcBef>
                  <a:spcPts val="0"/>
                </a:spcBef>
                <a:spcAft>
                  <a:spcPts val="0"/>
                </a:spcAft>
                <a:buClr>
                  <a:schemeClr val="dk1"/>
                </a:buClr>
                <a:buSzPts val="2800"/>
                <a:buFont typeface="Arial" panose="020B0604020202020204" pitchFamily="34" charset="0"/>
                <a:buChar char="•"/>
              </a:pPr>
              <a:r>
                <a:rPr lang="en-US" sz="2800" dirty="0">
                  <a:latin typeface="Calibri" panose="020F0502020204030204" pitchFamily="34" charset="0"/>
                  <a:ea typeface="Helvetica Neue"/>
                  <a:cs typeface="Calibri" panose="020F0502020204030204" pitchFamily="34" charset="0"/>
                  <a:sym typeface="Helvetica Neue"/>
                </a:rPr>
                <a:t>Libraries were size selected for 300-400 base pair insert sizes. Libraries were sequenced using paired-end 150 base pair reads on an Illumina </a:t>
              </a:r>
              <a:r>
                <a:rPr lang="en-US" sz="2800" dirty="0" err="1">
                  <a:latin typeface="Calibri" panose="020F0502020204030204" pitchFamily="34" charset="0"/>
                  <a:ea typeface="Helvetica Neue"/>
                  <a:cs typeface="Calibri" panose="020F0502020204030204" pitchFamily="34" charset="0"/>
                  <a:sym typeface="Helvetica Neue"/>
                </a:rPr>
                <a:t>NovaSeq</a:t>
              </a:r>
              <a:r>
                <a:rPr lang="en-US" sz="2800" dirty="0">
                  <a:latin typeface="Calibri" panose="020F0502020204030204" pitchFamily="34" charset="0"/>
                  <a:ea typeface="Helvetica Neue"/>
                  <a:cs typeface="Calibri" panose="020F0502020204030204" pitchFamily="34" charset="0"/>
                  <a:sym typeface="Helvetica Neue"/>
                </a:rPr>
                <a:t> 6000 at Vanderbilt University.</a:t>
              </a:r>
            </a:p>
            <a:p>
              <a:pPr marL="50800" lvl="0" algn="l" rtl="0">
                <a:lnSpc>
                  <a:spcPct val="115000"/>
                </a:lnSpc>
                <a:spcBef>
                  <a:spcPts val="0"/>
                </a:spcBef>
                <a:spcAft>
                  <a:spcPts val="0"/>
                </a:spcAft>
                <a:buClr>
                  <a:schemeClr val="dk1"/>
                </a:buClr>
                <a:buSzPts val="2800"/>
              </a:pPr>
              <a:r>
                <a:rPr lang="en-US" sz="2800" b="1" dirty="0">
                  <a:latin typeface="Calibri" panose="020F0502020204030204" pitchFamily="34" charset="0"/>
                  <a:ea typeface="Helvetica Neue"/>
                  <a:cs typeface="Calibri" panose="020F0502020204030204" pitchFamily="34" charset="0"/>
                  <a:sym typeface="Helvetica Neue"/>
                </a:rPr>
                <a:t>Analysis</a:t>
              </a:r>
            </a:p>
            <a:p>
              <a:pPr marL="508000" lvl="0" indent="-457200" algn="l" rtl="0">
                <a:lnSpc>
                  <a:spcPct val="115000"/>
                </a:lnSpc>
                <a:spcBef>
                  <a:spcPts val="0"/>
                </a:spcBef>
                <a:spcAft>
                  <a:spcPts val="0"/>
                </a:spcAft>
                <a:buClr>
                  <a:schemeClr val="dk1"/>
                </a:buClr>
                <a:buSzPts val="2800"/>
                <a:buFont typeface="Arial" panose="020B0604020202020204" pitchFamily="34" charset="0"/>
                <a:buChar char="•"/>
              </a:pPr>
              <a:r>
                <a:rPr lang="en-US" sz="2800" dirty="0">
                  <a:latin typeface="Calibri" panose="020F0502020204030204" pitchFamily="34" charset="0"/>
                  <a:ea typeface="Helvetica Neue"/>
                  <a:cs typeface="Calibri" panose="020F0502020204030204" pitchFamily="34" charset="0"/>
                  <a:sym typeface="Helvetica Neue"/>
                </a:rPr>
                <a:t>Fast-</a:t>
              </a:r>
              <a:r>
                <a:rPr lang="en-US" sz="2800" dirty="0" err="1">
                  <a:latin typeface="Calibri" panose="020F0502020204030204" pitchFamily="34" charset="0"/>
                  <a:ea typeface="Helvetica Neue"/>
                  <a:cs typeface="Calibri" panose="020F0502020204030204" pitchFamily="34" charset="0"/>
                  <a:sym typeface="Helvetica Neue"/>
                </a:rPr>
                <a:t>Plast</a:t>
              </a:r>
              <a:r>
                <a:rPr lang="en-US" sz="2800" dirty="0">
                  <a:latin typeface="Calibri" panose="020F0502020204030204" pitchFamily="34" charset="0"/>
                  <a:ea typeface="Helvetica Neue"/>
                  <a:cs typeface="Calibri" panose="020F0502020204030204" pitchFamily="34" charset="0"/>
                  <a:sym typeface="Helvetica Neue"/>
                </a:rPr>
                <a:t> [2] was used to assemble whole chloroplast genomes, which were then aligned using MAFFT v.7.313 [3].</a:t>
              </a:r>
            </a:p>
            <a:p>
              <a:pPr marL="508000" lvl="0" indent="-457200">
                <a:lnSpc>
                  <a:spcPct val="115000"/>
                </a:lnSpc>
                <a:buSzPts val="2800"/>
                <a:buFont typeface="Arial" panose="020B0604020202020204" pitchFamily="34" charset="0"/>
                <a:buChar char="•"/>
              </a:pPr>
              <a:r>
                <a:rPr lang="en-US" sz="2800" dirty="0">
                  <a:latin typeface="Calibri" panose="020F0502020204030204" pitchFamily="34" charset="0"/>
                  <a:ea typeface="Helvetica Neue"/>
                  <a:cs typeface="Calibri" panose="020F0502020204030204" pitchFamily="34" charset="0"/>
                  <a:sym typeface="Helvetica Neue"/>
                </a:rPr>
                <a:t>Phylogenetic relationships were reconstructed using under the </a:t>
              </a:r>
              <a:r>
                <a:rPr lang="en-US" sz="2800" dirty="0" err="1">
                  <a:latin typeface="Calibri" panose="020F0502020204030204" pitchFamily="34" charset="0"/>
                  <a:ea typeface="Helvetica Neue"/>
                  <a:cs typeface="Calibri" panose="020F0502020204030204" pitchFamily="34" charset="0"/>
                  <a:sym typeface="Helvetica Neue"/>
                </a:rPr>
                <a:t>GTR+gamma</a:t>
              </a:r>
              <a:r>
                <a:rPr lang="en-US" sz="2800" dirty="0">
                  <a:latin typeface="Calibri" panose="020F0502020204030204" pitchFamily="34" charset="0"/>
                  <a:ea typeface="Helvetica Neue"/>
                  <a:cs typeface="Calibri" panose="020F0502020204030204" pitchFamily="34" charset="0"/>
                  <a:sym typeface="Helvetica Neue"/>
                </a:rPr>
                <a:t> model in </a:t>
              </a:r>
              <a:r>
                <a:rPr lang="en-US" sz="2800" dirty="0" err="1">
                  <a:latin typeface="Calibri" panose="020F0502020204030204" pitchFamily="34" charset="0"/>
                  <a:ea typeface="Helvetica Neue"/>
                  <a:cs typeface="Calibri" panose="020F0502020204030204" pitchFamily="34" charset="0"/>
                  <a:sym typeface="Helvetica Neue"/>
                </a:rPr>
                <a:t>RAxML</a:t>
              </a:r>
              <a:r>
                <a:rPr lang="en-US" sz="2800" dirty="0">
                  <a:latin typeface="Calibri" panose="020F0502020204030204" pitchFamily="34" charset="0"/>
                  <a:ea typeface="Helvetica Neue"/>
                  <a:cs typeface="Calibri" panose="020F0502020204030204" pitchFamily="34" charset="0"/>
                  <a:sym typeface="Helvetica Neue"/>
                </a:rPr>
                <a:t> v.8.2.4 [4] with 500 bootstraps and </a:t>
              </a:r>
              <a:r>
                <a:rPr lang="en-US" sz="2800" dirty="0" err="1">
                  <a:latin typeface="Calibri" panose="020F0502020204030204" pitchFamily="34" charset="0"/>
                  <a:ea typeface="Helvetica Neue"/>
                  <a:cs typeface="Calibri" panose="020F0502020204030204" pitchFamily="34" charset="0"/>
                  <a:sym typeface="Helvetica Neue"/>
                </a:rPr>
                <a:t>PopART</a:t>
              </a:r>
              <a:r>
                <a:rPr lang="en-US" sz="2800" dirty="0">
                  <a:latin typeface="Calibri" panose="020F0502020204030204" pitchFamily="34" charset="0"/>
                  <a:ea typeface="Helvetica Neue"/>
                  <a:cs typeface="Calibri" panose="020F0502020204030204" pitchFamily="34" charset="0"/>
                  <a:sym typeface="Helvetica Neue"/>
                </a:rPr>
                <a:t> v.1.0 [5] was used to estimate a haplotype network.</a:t>
              </a:r>
            </a:p>
            <a:p>
              <a:pPr marL="508000" lvl="0" indent="-457200">
                <a:lnSpc>
                  <a:spcPct val="115000"/>
                </a:lnSpc>
                <a:buClr>
                  <a:schemeClr val="dk1"/>
                </a:buClr>
                <a:buSzPts val="2800"/>
                <a:buFont typeface="Arial" panose="020B0604020202020204" pitchFamily="34" charset="0"/>
                <a:buChar char="•"/>
              </a:pPr>
              <a:r>
                <a:rPr lang="en-US" sz="2800" dirty="0">
                  <a:latin typeface="Calibri" panose="020F0502020204030204" pitchFamily="34" charset="0"/>
                  <a:ea typeface="+mn-lt"/>
                  <a:cs typeface="Calibri" panose="020F0502020204030204" pitchFamily="34" charset="0"/>
                </a:rPr>
                <a:t>Organellar reads were removed by mapping trimmed reads to the chloroplast and mitochondrial genomes of </a:t>
              </a:r>
              <a:r>
                <a:rPr lang="en-US" sz="2800" i="1" dirty="0">
                  <a:latin typeface="Calibri" panose="020F0502020204030204" pitchFamily="34" charset="0"/>
                  <a:ea typeface="+mn-lt"/>
                  <a:cs typeface="Calibri" panose="020F0502020204030204" pitchFamily="34" charset="0"/>
                </a:rPr>
                <a:t>Sorghum bicolor </a:t>
              </a:r>
              <a:r>
                <a:rPr lang="en-US" sz="2800" dirty="0">
                  <a:latin typeface="Calibri" panose="020F0502020204030204" pitchFamily="34" charset="0"/>
                  <a:ea typeface="+mn-lt"/>
                  <a:cs typeface="Calibri" panose="020F0502020204030204" pitchFamily="34" charset="0"/>
                </a:rPr>
                <a:t>using bowtie v.2.3.0 [6] under the “very-sensitive-local” option. Unmapped reads were used to estimate transposon composition and abundance using Transposome v.0.12.1 [7] with a percent identify of 90 and a fraction coverage of 0.55.</a:t>
              </a:r>
              <a:endParaRPr lang="en-US" sz="2800" b="1" dirty="0">
                <a:latin typeface="Calibri" panose="020F0502020204030204" pitchFamily="34" charset="0"/>
                <a:ea typeface="Helvetica Neue"/>
                <a:cs typeface="Calibri" panose="020F0502020204030204" pitchFamily="34" charset="0"/>
                <a:sym typeface="Helvetica Neue"/>
              </a:endParaRPr>
            </a:p>
            <a:p>
              <a:pPr marL="457200" lvl="0" indent="-406400" algn="l" rtl="0">
                <a:lnSpc>
                  <a:spcPct val="115000"/>
                </a:lnSpc>
                <a:spcBef>
                  <a:spcPts val="0"/>
                </a:spcBef>
                <a:spcAft>
                  <a:spcPts val="0"/>
                </a:spcAft>
                <a:buSzPts val="2800"/>
                <a:buFont typeface="Helvetica Neue"/>
                <a:buChar char="●"/>
              </a:pPr>
              <a:endParaRPr sz="2800" dirty="0">
                <a:latin typeface="Calibri" panose="020F0502020204030204" pitchFamily="34" charset="0"/>
                <a:ea typeface="Helvetica Neue"/>
                <a:cs typeface="Calibri" panose="020F0502020204030204" pitchFamily="34" charset="0"/>
                <a:sym typeface="Helvetica Neue"/>
              </a:endParaRPr>
            </a:p>
          </p:txBody>
        </p:sp>
        <p:sp>
          <p:nvSpPr>
            <p:cNvPr id="100" name="Google Shape;100;p13"/>
            <p:cNvSpPr txBox="1"/>
            <p:nvPr/>
          </p:nvSpPr>
          <p:spPr>
            <a:xfrm>
              <a:off x="472272" y="19479500"/>
              <a:ext cx="10972800" cy="925124"/>
            </a:xfrm>
            <a:prstGeom prst="rect">
              <a:avLst/>
            </a:prstGeom>
            <a:solidFill>
              <a:srgbClr val="D5A6BD"/>
            </a:solidFill>
            <a:ln>
              <a:solidFill>
                <a:schemeClr val="tx1"/>
              </a:solid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5400"/>
                <a:buFont typeface="Arial"/>
                <a:buNone/>
              </a:pPr>
              <a:r>
                <a:rPr lang="en-US" sz="5400" b="1" i="0" u="none" strike="noStrike" cap="none" dirty="0">
                  <a:solidFill>
                    <a:schemeClr val="dk1"/>
                  </a:solidFill>
                  <a:latin typeface="Arial"/>
                  <a:ea typeface="Arial"/>
                  <a:cs typeface="Arial"/>
                  <a:sym typeface="Arial"/>
                </a:rPr>
                <a:t>Methods</a:t>
              </a:r>
              <a:endParaRPr dirty="0"/>
            </a:p>
          </p:txBody>
        </p:sp>
      </p:grpSp>
      <p:sp>
        <p:nvSpPr>
          <p:cNvPr id="101" name="Google Shape;101;p13"/>
          <p:cNvSpPr txBox="1"/>
          <p:nvPr/>
        </p:nvSpPr>
        <p:spPr>
          <a:xfrm>
            <a:off x="12585969" y="16171823"/>
            <a:ext cx="8574300" cy="6927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20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1900" b="1" i="0" u="none" strike="noStrike" cap="none">
              <a:solidFill>
                <a:schemeClr val="dk1"/>
              </a:solidFill>
              <a:latin typeface="Calibri"/>
              <a:ea typeface="Calibri"/>
              <a:cs typeface="Calibri"/>
              <a:sym typeface="Calibri"/>
            </a:endParaRPr>
          </a:p>
        </p:txBody>
      </p:sp>
      <p:pic>
        <p:nvPicPr>
          <p:cNvPr id="102" name="Google Shape;102;p13"/>
          <p:cNvPicPr preferRelativeResize="0">
            <a:picLocks noChangeAspect="1"/>
          </p:cNvPicPr>
          <p:nvPr/>
        </p:nvPicPr>
        <p:blipFill rotWithShape="1">
          <a:blip r:embed="rId3">
            <a:alphaModFix/>
          </a:blip>
          <a:srcRect/>
          <a:stretch/>
        </p:blipFill>
        <p:spPr>
          <a:xfrm>
            <a:off x="2113542" y="1295581"/>
            <a:ext cx="5799933" cy="1400477"/>
          </a:xfrm>
          <a:prstGeom prst="rect">
            <a:avLst/>
          </a:prstGeom>
          <a:noFill/>
          <a:ln>
            <a:noFill/>
          </a:ln>
        </p:spPr>
      </p:pic>
      <p:grpSp>
        <p:nvGrpSpPr>
          <p:cNvPr id="103" name="Google Shape;103;p13"/>
          <p:cNvGrpSpPr/>
          <p:nvPr/>
        </p:nvGrpSpPr>
        <p:grpSpPr>
          <a:xfrm>
            <a:off x="37117649" y="412092"/>
            <a:ext cx="3701730" cy="2760820"/>
            <a:chOff x="36985991" y="566006"/>
            <a:chExt cx="3741136" cy="3687726"/>
          </a:xfrm>
        </p:grpSpPr>
        <p:pic>
          <p:nvPicPr>
            <p:cNvPr id="104" name="Google Shape;104;p13"/>
            <p:cNvPicPr preferRelativeResize="0"/>
            <p:nvPr/>
          </p:nvPicPr>
          <p:blipFill rotWithShape="1">
            <a:blip r:embed="rId4">
              <a:alphaModFix/>
            </a:blip>
            <a:srcRect/>
            <a:stretch/>
          </p:blipFill>
          <p:spPr>
            <a:xfrm>
              <a:off x="36985991" y="566006"/>
              <a:ext cx="3741080" cy="3105098"/>
            </a:xfrm>
            <a:prstGeom prst="rect">
              <a:avLst/>
            </a:prstGeom>
            <a:noFill/>
            <a:ln>
              <a:noFill/>
            </a:ln>
          </p:spPr>
        </p:pic>
        <p:sp>
          <p:nvSpPr>
            <p:cNvPr id="105" name="Google Shape;105;p13"/>
            <p:cNvSpPr txBox="1"/>
            <p:nvPr/>
          </p:nvSpPr>
          <p:spPr>
            <a:xfrm>
              <a:off x="37144828" y="3572732"/>
              <a:ext cx="3582300" cy="68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rPr>
                <a:t>    </a:t>
              </a:r>
              <a:r>
                <a:rPr lang="en-US" sz="3600" b="1" i="0" u="none" strike="noStrike" cap="none">
                  <a:solidFill>
                    <a:schemeClr val="dk1"/>
                  </a:solidFill>
                  <a:latin typeface="Arial"/>
                  <a:ea typeface="Arial"/>
                  <a:cs typeface="Arial"/>
                  <a:sym typeface="Arial"/>
                </a:rPr>
                <a:t>McKain Lab</a:t>
              </a:r>
              <a:endParaRPr sz="3600">
                <a:solidFill>
                  <a:schemeClr val="dk1"/>
                </a:solidFill>
                <a:latin typeface="Calibri"/>
                <a:ea typeface="Calibri"/>
                <a:cs typeface="Calibri"/>
                <a:sym typeface="Calibri"/>
              </a:endParaRPr>
            </a:p>
          </p:txBody>
        </p:sp>
      </p:grpSp>
      <p:sp>
        <p:nvSpPr>
          <p:cNvPr id="107" name="Google Shape;107;p13"/>
          <p:cNvSpPr txBox="1"/>
          <p:nvPr/>
        </p:nvSpPr>
        <p:spPr>
          <a:xfrm>
            <a:off x="32450065" y="24794861"/>
            <a:ext cx="10972800" cy="73170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1"/>
              </a:buClr>
              <a:buSzPts val="1800"/>
              <a:buFont typeface="Arial"/>
              <a:buNone/>
            </a:pPr>
            <a:endParaRPr/>
          </a:p>
        </p:txBody>
      </p:sp>
      <p:sp>
        <p:nvSpPr>
          <p:cNvPr id="108" name="Google Shape;108;p13"/>
          <p:cNvSpPr txBox="1"/>
          <p:nvPr/>
        </p:nvSpPr>
        <p:spPr>
          <a:xfrm>
            <a:off x="32581372" y="27101952"/>
            <a:ext cx="10972801" cy="914400"/>
          </a:xfrm>
          <a:prstGeom prst="rect">
            <a:avLst/>
          </a:prstGeom>
          <a:solidFill>
            <a:srgbClr val="D5A6BD"/>
          </a:solidFill>
          <a:ln>
            <a:solidFill>
              <a:schemeClr val="tx1"/>
            </a:solid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5400"/>
              <a:buFont typeface="Arial"/>
              <a:buNone/>
            </a:pPr>
            <a:r>
              <a:rPr lang="en-US" sz="5400" b="1" u="none" dirty="0">
                <a:solidFill>
                  <a:schemeClr val="dk1"/>
                </a:solidFill>
                <a:latin typeface="Arial"/>
                <a:ea typeface="Arial"/>
                <a:cs typeface="Arial"/>
                <a:sym typeface="Arial"/>
              </a:rPr>
              <a:t>Acknowledgements</a:t>
            </a:r>
            <a:endParaRPr dirty="0"/>
          </a:p>
        </p:txBody>
      </p:sp>
      <p:sp>
        <p:nvSpPr>
          <p:cNvPr id="111" name="Google Shape;111;p13"/>
          <p:cNvSpPr/>
          <p:nvPr/>
        </p:nvSpPr>
        <p:spPr>
          <a:xfrm>
            <a:off x="32460238" y="5968496"/>
            <a:ext cx="10965119" cy="9702113"/>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3400">
              <a:solidFill>
                <a:schemeClr val="dk1"/>
              </a:solidFill>
              <a:latin typeface="Calibri"/>
              <a:ea typeface="Calibri"/>
              <a:cs typeface="Calibri"/>
              <a:sym typeface="Calibri"/>
            </a:endParaRPr>
          </a:p>
        </p:txBody>
      </p:sp>
      <p:sp>
        <p:nvSpPr>
          <p:cNvPr id="113" name="Google Shape;113;p13"/>
          <p:cNvSpPr txBox="1"/>
          <p:nvPr/>
        </p:nvSpPr>
        <p:spPr>
          <a:xfrm>
            <a:off x="32581214" y="30205099"/>
            <a:ext cx="10972959" cy="1969730"/>
          </a:xfrm>
          <a:prstGeom prst="rect">
            <a:avLst/>
          </a:prstGeom>
          <a:solidFill>
            <a:schemeClr val="bg1"/>
          </a:solidFill>
          <a:ln>
            <a:solidFill>
              <a:schemeClr val="tx1"/>
            </a:solidFill>
          </a:ln>
        </p:spPr>
        <p:txBody>
          <a:bodyPr spcFirstLastPara="1" wrap="square" lIns="91425" tIns="45700" rIns="91425" bIns="45700" anchor="t" anchorCtr="0">
            <a:spAutoFit/>
          </a:bodyPr>
          <a:lstStyle/>
          <a:p>
            <a:pPr marL="342900" lvl="0" indent="-228600" algn="just" rtl="0">
              <a:spcBef>
                <a:spcPts val="0"/>
              </a:spcBef>
              <a:spcAft>
                <a:spcPts val="0"/>
              </a:spcAft>
              <a:buClr>
                <a:schemeClr val="dk1"/>
              </a:buClr>
              <a:buSzPct val="100000"/>
              <a:buFont typeface="+mj-lt"/>
              <a:buAutoNum type="arabicPeriod"/>
            </a:pPr>
            <a:r>
              <a:rPr lang="en-US" sz="1200" dirty="0">
                <a:solidFill>
                  <a:schemeClr val="dk1"/>
                </a:solidFill>
                <a:latin typeface="Calibri" panose="020F0502020204030204" pitchFamily="34" charset="0"/>
                <a:ea typeface="Calibri"/>
                <a:cs typeface="Calibri" panose="020F0502020204030204" pitchFamily="34" charset="0"/>
                <a:sym typeface="Calibri"/>
              </a:rPr>
              <a:t>Doyle JJ, Doyle JL. 1987. A rapid DNA isolation procedure for small quantities of fresh leaf tissue. Phytochemical Bulletin 19: 11– 15.</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342900" lvl="0" indent="-228600" algn="just" rtl="0">
              <a:spcBef>
                <a:spcPts val="0"/>
              </a:spcBef>
              <a:spcAft>
                <a:spcPts val="0"/>
              </a:spcAft>
              <a:buClr>
                <a:schemeClr val="dk1"/>
              </a:buClr>
              <a:buSzPct val="100000"/>
              <a:buFont typeface="+mj-lt"/>
              <a:buAutoNum type="arabicPeriod"/>
            </a:pPr>
            <a:r>
              <a:rPr lang="en-US" sz="1200" dirty="0">
                <a:solidFill>
                  <a:schemeClr val="dk1"/>
                </a:solidFill>
                <a:latin typeface="Calibri" panose="020F0502020204030204" pitchFamily="34" charset="0"/>
                <a:ea typeface="Calibri"/>
                <a:cs typeface="Calibri" panose="020F0502020204030204" pitchFamily="34" charset="0"/>
                <a:sym typeface="Calibri"/>
              </a:rPr>
              <a:t>Michael McKain, &amp; </a:t>
            </a:r>
            <a:r>
              <a:rPr lang="en-US" sz="1200" dirty="0" err="1">
                <a:solidFill>
                  <a:schemeClr val="dk1"/>
                </a:solidFill>
                <a:latin typeface="Calibri" panose="020F0502020204030204" pitchFamily="34" charset="0"/>
                <a:ea typeface="Calibri"/>
                <a:cs typeface="Calibri" panose="020F0502020204030204" pitchFamily="34" charset="0"/>
                <a:sym typeface="Calibri"/>
              </a:rPr>
              <a:t>afinit</a:t>
            </a:r>
            <a:r>
              <a:rPr lang="en-US" sz="1200" dirty="0">
                <a:solidFill>
                  <a:schemeClr val="dk1"/>
                </a:solidFill>
                <a:latin typeface="Calibri" panose="020F0502020204030204" pitchFamily="34" charset="0"/>
                <a:ea typeface="Calibri"/>
                <a:cs typeface="Calibri" panose="020F0502020204030204" pitchFamily="34" charset="0"/>
                <a:sym typeface="Calibri"/>
              </a:rPr>
              <a:t>. (2017, September 23). </a:t>
            </a:r>
            <a:r>
              <a:rPr lang="en-US" sz="1200" dirty="0" err="1">
                <a:solidFill>
                  <a:schemeClr val="dk1"/>
                </a:solidFill>
                <a:latin typeface="Calibri" panose="020F0502020204030204" pitchFamily="34" charset="0"/>
                <a:ea typeface="Calibri"/>
                <a:cs typeface="Calibri" panose="020F0502020204030204" pitchFamily="34" charset="0"/>
                <a:sym typeface="Calibri"/>
              </a:rPr>
              <a:t>mrmckain</a:t>
            </a:r>
            <a:r>
              <a:rPr lang="en-US" sz="1200" dirty="0">
                <a:solidFill>
                  <a:schemeClr val="dk1"/>
                </a:solidFill>
                <a:latin typeface="Calibri" panose="020F0502020204030204" pitchFamily="34" charset="0"/>
                <a:ea typeface="Calibri"/>
                <a:cs typeface="Calibri" panose="020F0502020204030204" pitchFamily="34" charset="0"/>
                <a:sym typeface="Calibri"/>
              </a:rPr>
              <a:t>/Fast-</a:t>
            </a:r>
            <a:r>
              <a:rPr lang="en-US" sz="1200" dirty="0" err="1">
                <a:solidFill>
                  <a:schemeClr val="dk1"/>
                </a:solidFill>
                <a:latin typeface="Calibri" panose="020F0502020204030204" pitchFamily="34" charset="0"/>
                <a:ea typeface="Calibri"/>
                <a:cs typeface="Calibri" panose="020F0502020204030204" pitchFamily="34" charset="0"/>
                <a:sym typeface="Calibri"/>
              </a:rPr>
              <a:t>Plast</a:t>
            </a:r>
            <a:r>
              <a:rPr lang="en-US" sz="1200" dirty="0">
                <a:solidFill>
                  <a:schemeClr val="dk1"/>
                </a:solidFill>
                <a:latin typeface="Calibri" panose="020F0502020204030204" pitchFamily="34" charset="0"/>
                <a:ea typeface="Calibri"/>
                <a:cs typeface="Calibri" panose="020F0502020204030204" pitchFamily="34" charset="0"/>
                <a:sym typeface="Calibri"/>
              </a:rPr>
              <a:t>: Fast-</a:t>
            </a:r>
            <a:r>
              <a:rPr lang="en-US" sz="1200" dirty="0" err="1">
                <a:solidFill>
                  <a:schemeClr val="dk1"/>
                </a:solidFill>
                <a:latin typeface="Calibri" panose="020F0502020204030204" pitchFamily="34" charset="0"/>
                <a:ea typeface="Calibri"/>
                <a:cs typeface="Calibri" panose="020F0502020204030204" pitchFamily="34" charset="0"/>
                <a:sym typeface="Calibri"/>
              </a:rPr>
              <a:t>Plast</a:t>
            </a:r>
            <a:r>
              <a:rPr lang="en-US" sz="1200" dirty="0">
                <a:solidFill>
                  <a:schemeClr val="dk1"/>
                </a:solidFill>
                <a:latin typeface="Calibri" panose="020F0502020204030204" pitchFamily="34" charset="0"/>
                <a:ea typeface="Calibri"/>
                <a:cs typeface="Calibri" panose="020F0502020204030204" pitchFamily="34" charset="0"/>
                <a:sym typeface="Calibri"/>
              </a:rPr>
              <a:t> v.1.2.6 (Version v.1.2.6). </a:t>
            </a:r>
            <a:r>
              <a:rPr lang="en-US" sz="1200" dirty="0" err="1">
                <a:solidFill>
                  <a:schemeClr val="dk1"/>
                </a:solidFill>
                <a:latin typeface="Calibri" panose="020F0502020204030204" pitchFamily="34" charset="0"/>
                <a:ea typeface="Calibri"/>
                <a:cs typeface="Calibri" panose="020F0502020204030204" pitchFamily="34" charset="0"/>
                <a:sym typeface="Calibri"/>
              </a:rPr>
              <a:t>Zenodo</a:t>
            </a:r>
            <a:r>
              <a:rPr lang="en-US" sz="1200" dirty="0">
                <a:solidFill>
                  <a:schemeClr val="dk1"/>
                </a:solidFill>
                <a:latin typeface="Calibri" panose="020F0502020204030204" pitchFamily="34" charset="0"/>
                <a:ea typeface="Calibri"/>
                <a:cs typeface="Calibri" panose="020F0502020204030204" pitchFamily="34" charset="0"/>
                <a:sym typeface="Calibri"/>
              </a:rPr>
              <a:t>. </a:t>
            </a:r>
            <a:r>
              <a:rPr lang="en-US" sz="1200" u="sng" dirty="0">
                <a:solidFill>
                  <a:schemeClr val="hlink"/>
                </a:solidFill>
                <a:latin typeface="Calibri" panose="020F0502020204030204" pitchFamily="34" charset="0"/>
                <a:ea typeface="Calibri"/>
                <a:cs typeface="Calibri" panose="020F0502020204030204" pitchFamily="34" charset="0"/>
                <a:sym typeface="Calibri"/>
                <a:hlinkClick r:id="rId5"/>
              </a:rPr>
              <a:t>http://doi.org/10.5281/zenodo.973887</a:t>
            </a:r>
            <a:endParaRPr sz="1200" dirty="0">
              <a:latin typeface="Calibri" panose="020F0502020204030204" pitchFamily="34" charset="0"/>
              <a:cs typeface="Calibri" panose="020F0502020204030204" pitchFamily="34" charset="0"/>
            </a:endParaRPr>
          </a:p>
          <a:p>
            <a:pPr marL="342900" lvl="0" indent="-228600" algn="just" rtl="0">
              <a:spcBef>
                <a:spcPts val="0"/>
              </a:spcBef>
              <a:spcAft>
                <a:spcPts val="0"/>
              </a:spcAft>
              <a:buClr>
                <a:schemeClr val="dk1"/>
              </a:buClr>
              <a:buSzPct val="100000"/>
              <a:buFont typeface="+mj-lt"/>
              <a:buAutoNum type="arabicPeriod" startAt="3"/>
            </a:pPr>
            <a:r>
              <a:rPr lang="en-US" sz="1200" dirty="0" err="1">
                <a:latin typeface="Calibri" panose="020F0502020204030204" pitchFamily="34" charset="0"/>
                <a:cs typeface="Calibri" panose="020F0502020204030204" pitchFamily="34" charset="0"/>
              </a:rPr>
              <a:t>Katoh</a:t>
            </a:r>
            <a:r>
              <a:rPr lang="en-US" sz="1200" dirty="0">
                <a:latin typeface="Calibri" panose="020F0502020204030204" pitchFamily="34" charset="0"/>
                <a:cs typeface="Calibri" panose="020F0502020204030204" pitchFamily="34" charset="0"/>
              </a:rPr>
              <a:t>, K., &amp; </a:t>
            </a:r>
            <a:r>
              <a:rPr lang="en-US" sz="1200" dirty="0" err="1">
                <a:latin typeface="Calibri" panose="020F0502020204030204" pitchFamily="34" charset="0"/>
                <a:cs typeface="Calibri" panose="020F0502020204030204" pitchFamily="34" charset="0"/>
              </a:rPr>
              <a:t>Standley</a:t>
            </a:r>
            <a:r>
              <a:rPr lang="en-US" sz="1200" dirty="0">
                <a:latin typeface="Calibri" panose="020F0502020204030204" pitchFamily="34" charset="0"/>
                <a:cs typeface="Calibri" panose="020F0502020204030204" pitchFamily="34" charset="0"/>
              </a:rPr>
              <a:t>, DM. (2013). MAFFT multiple sequence alignment software version 7: improvements in performance and usability. Molecular biology and evolution, 30(4), 772-780.</a:t>
            </a:r>
            <a:endParaRPr sz="1200" dirty="0">
              <a:latin typeface="Calibri" panose="020F0502020204030204" pitchFamily="34" charset="0"/>
              <a:cs typeface="Calibri" panose="020F0502020204030204" pitchFamily="34" charset="0"/>
            </a:endParaRPr>
          </a:p>
          <a:p>
            <a:pPr marL="342900" lvl="0" indent="-228600" algn="just" rtl="0">
              <a:spcBef>
                <a:spcPts val="0"/>
              </a:spcBef>
              <a:spcAft>
                <a:spcPts val="0"/>
              </a:spcAft>
              <a:buClr>
                <a:schemeClr val="dk1"/>
              </a:buClr>
              <a:buSzPct val="100000"/>
              <a:buFont typeface="+mj-lt"/>
              <a:buAutoNum type="arabicPeriod" startAt="4"/>
            </a:pPr>
            <a:r>
              <a:rPr lang="en-US" sz="1200" dirty="0">
                <a:latin typeface="Calibri" panose="020F0502020204030204" pitchFamily="34" charset="0"/>
                <a:cs typeface="Calibri" panose="020F0502020204030204" pitchFamily="34" charset="0"/>
              </a:rPr>
              <a:t>Stamatakis, A. (2014). </a:t>
            </a:r>
            <a:r>
              <a:rPr lang="en-US" sz="1200" dirty="0" err="1">
                <a:latin typeface="Calibri" panose="020F0502020204030204" pitchFamily="34" charset="0"/>
                <a:cs typeface="Calibri" panose="020F0502020204030204" pitchFamily="34" charset="0"/>
              </a:rPr>
              <a:t>RAxML</a:t>
            </a:r>
            <a:r>
              <a:rPr lang="en-US" sz="1200" dirty="0">
                <a:latin typeface="Calibri" panose="020F0502020204030204" pitchFamily="34" charset="0"/>
                <a:cs typeface="Calibri" panose="020F0502020204030204" pitchFamily="34" charset="0"/>
              </a:rPr>
              <a:t> version 8: a tool for phylogenetic analysis and post-analysis of large phylogenies. Bioinformatics, 30(9), 1312-1313.</a:t>
            </a:r>
            <a:endParaRPr sz="1200" dirty="0">
              <a:latin typeface="Calibri" panose="020F0502020204030204" pitchFamily="34" charset="0"/>
              <a:cs typeface="Calibri" panose="020F0502020204030204" pitchFamily="34" charset="0"/>
            </a:endParaRPr>
          </a:p>
          <a:p>
            <a:pPr marL="342900" lvl="0" indent="-228600" algn="just" rtl="0">
              <a:spcBef>
                <a:spcPts val="0"/>
              </a:spcBef>
              <a:spcAft>
                <a:spcPts val="0"/>
              </a:spcAft>
              <a:buClr>
                <a:schemeClr val="dk1"/>
              </a:buClr>
              <a:buSzPct val="100000"/>
              <a:buFont typeface="+mj-lt"/>
              <a:buAutoNum type="arabicPeriod" startAt="5"/>
            </a:pPr>
            <a:r>
              <a:rPr lang="en-US" sz="1200" dirty="0">
                <a:latin typeface="Calibri" panose="020F0502020204030204" pitchFamily="34" charset="0"/>
                <a:cs typeface="Calibri" panose="020F0502020204030204" pitchFamily="34" charset="0"/>
              </a:rPr>
              <a:t>Leigh, JW, &amp; Bryant, D. (2015). </a:t>
            </a:r>
            <a:r>
              <a:rPr lang="en-US" sz="1200" dirty="0" err="1">
                <a:latin typeface="Calibri" panose="020F0502020204030204" pitchFamily="34" charset="0"/>
                <a:cs typeface="Calibri" panose="020F0502020204030204" pitchFamily="34" charset="0"/>
              </a:rPr>
              <a:t>popart</a:t>
            </a:r>
            <a:r>
              <a:rPr lang="en-US" sz="1200" dirty="0">
                <a:latin typeface="Calibri" panose="020F0502020204030204" pitchFamily="34" charset="0"/>
                <a:cs typeface="Calibri" panose="020F0502020204030204" pitchFamily="34" charset="0"/>
              </a:rPr>
              <a:t>: full‐feature software for haplotype network construction. Methods in Ecology and Evolution, 6(9), 1110-1116.</a:t>
            </a:r>
            <a:endParaRPr lang="en-US" sz="1200" b="0" i="0" dirty="0">
              <a:effectLst/>
              <a:latin typeface="Calibri" panose="020F0502020204030204" pitchFamily="34" charset="0"/>
              <a:cs typeface="Calibri" panose="020F0502020204030204" pitchFamily="34" charset="0"/>
            </a:endParaRPr>
          </a:p>
          <a:p>
            <a:pPr marL="342900" lvl="0" indent="-228600" algn="just" rtl="0">
              <a:spcBef>
                <a:spcPts val="0"/>
              </a:spcBef>
              <a:spcAft>
                <a:spcPts val="0"/>
              </a:spcAft>
              <a:buClr>
                <a:schemeClr val="dk1"/>
              </a:buClr>
              <a:buSzPct val="100000"/>
              <a:buFont typeface="+mj-lt"/>
              <a:buAutoNum type="arabicPeriod" startAt="6"/>
            </a:pPr>
            <a:r>
              <a:rPr lang="en-US" sz="1200" b="0" i="0" dirty="0">
                <a:effectLst/>
                <a:latin typeface="Calibri" panose="020F0502020204030204" pitchFamily="34" charset="0"/>
                <a:cs typeface="Calibri" panose="020F0502020204030204" pitchFamily="34" charset="0"/>
              </a:rPr>
              <a:t>Langmead, B. and S. </a:t>
            </a:r>
            <a:r>
              <a:rPr lang="en-US" sz="1200" b="0" i="0" dirty="0" err="1">
                <a:effectLst/>
                <a:latin typeface="Calibri" panose="020F0502020204030204" pitchFamily="34" charset="0"/>
                <a:cs typeface="Calibri" panose="020F0502020204030204" pitchFamily="34" charset="0"/>
              </a:rPr>
              <a:t>Salzberg</a:t>
            </a:r>
            <a:r>
              <a:rPr lang="en-US" sz="1200" b="0" i="0" dirty="0">
                <a:effectLst/>
                <a:latin typeface="Calibri" panose="020F0502020204030204" pitchFamily="34" charset="0"/>
                <a:cs typeface="Calibri" panose="020F0502020204030204" pitchFamily="34" charset="0"/>
              </a:rPr>
              <a:t>. 2012. Fast gapped-read alignment with Bowtie 2.Nature Methods, 9:357-359.</a:t>
            </a:r>
          </a:p>
          <a:p>
            <a:pPr marL="342900" lvl="0" indent="-228600" algn="just" rtl="0">
              <a:spcBef>
                <a:spcPts val="0"/>
              </a:spcBef>
              <a:spcAft>
                <a:spcPts val="0"/>
              </a:spcAft>
              <a:buClr>
                <a:schemeClr val="dk1"/>
              </a:buClr>
              <a:buSzPct val="100000"/>
              <a:buFont typeface="+mj-lt"/>
              <a:buAutoNum type="arabicPeriod" startAt="6"/>
            </a:pPr>
            <a:r>
              <a:rPr lang="en-US" sz="1200" dirty="0" err="1">
                <a:latin typeface="Calibri" panose="020F0502020204030204" pitchFamily="34" charset="0"/>
                <a:cs typeface="Calibri" panose="020F0502020204030204" pitchFamily="34" charset="0"/>
              </a:rPr>
              <a:t>Staton</a:t>
            </a:r>
            <a:r>
              <a:rPr lang="en-US" sz="1200" dirty="0">
                <a:latin typeface="Calibri" panose="020F0502020204030204" pitchFamily="34" charset="0"/>
                <a:cs typeface="Calibri" panose="020F0502020204030204" pitchFamily="34" charset="0"/>
              </a:rPr>
              <a:t>, SE, and Burke, JM. 2015. </a:t>
            </a:r>
            <a:r>
              <a:rPr lang="en-US" sz="1200" dirty="0" err="1">
                <a:latin typeface="Calibri" panose="020F0502020204030204" pitchFamily="34" charset="0"/>
                <a:cs typeface="Calibri" panose="020F0502020204030204" pitchFamily="34" charset="0"/>
              </a:rPr>
              <a:t>Transposome</a:t>
            </a:r>
            <a:r>
              <a:rPr lang="en-US" sz="1200" dirty="0">
                <a:latin typeface="Calibri" panose="020F0502020204030204" pitchFamily="34" charset="0"/>
                <a:cs typeface="Calibri" panose="020F0502020204030204" pitchFamily="34" charset="0"/>
              </a:rPr>
              <a:t>: A toolkit for annotation of transposable element families from unassembled sequence reads Bioinformatics, 31:1827-1829.</a:t>
            </a:r>
            <a:endParaRPr sz="1200" dirty="0">
              <a:latin typeface="Calibri" panose="020F0502020204030204" pitchFamily="34" charset="0"/>
              <a:cs typeface="Calibri" panose="020F0502020204030204" pitchFamily="34" charset="0"/>
            </a:endParaRPr>
          </a:p>
          <a:p>
            <a:pPr marL="457200" lvl="0" indent="0" algn="just" rtl="0">
              <a:spcBef>
                <a:spcPts val="0"/>
              </a:spcBef>
              <a:spcAft>
                <a:spcPts val="0"/>
              </a:spcAft>
              <a:buNone/>
            </a:pPr>
            <a:endParaRPr dirty="0"/>
          </a:p>
        </p:txBody>
      </p:sp>
      <p:sp>
        <p:nvSpPr>
          <p:cNvPr id="114" name="Google Shape;114;p13"/>
          <p:cNvSpPr txBox="1"/>
          <p:nvPr/>
        </p:nvSpPr>
        <p:spPr>
          <a:xfrm>
            <a:off x="32606647" y="29313424"/>
            <a:ext cx="10972958" cy="905744"/>
          </a:xfrm>
          <a:prstGeom prst="rect">
            <a:avLst/>
          </a:prstGeom>
          <a:solidFill>
            <a:srgbClr val="D5A6BD"/>
          </a:solidFill>
          <a:ln>
            <a:solidFill>
              <a:schemeClr val="tx1"/>
            </a:solid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5400"/>
              <a:buFont typeface="Arial"/>
              <a:buNone/>
            </a:pPr>
            <a:r>
              <a:rPr lang="en-US" sz="5400" b="1" u="none" dirty="0">
                <a:solidFill>
                  <a:schemeClr val="dk1"/>
                </a:solidFill>
                <a:latin typeface="Arial"/>
                <a:ea typeface="Arial"/>
                <a:cs typeface="Arial"/>
                <a:sym typeface="Arial"/>
              </a:rPr>
              <a:t>References</a:t>
            </a:r>
            <a:endParaRPr dirty="0"/>
          </a:p>
        </p:txBody>
      </p:sp>
      <p:sp>
        <p:nvSpPr>
          <p:cNvPr id="116" name="Google Shape;116;p13"/>
          <p:cNvSpPr/>
          <p:nvPr/>
        </p:nvSpPr>
        <p:spPr>
          <a:xfrm>
            <a:off x="32581373" y="19796049"/>
            <a:ext cx="10972800" cy="7077620"/>
          </a:xfrm>
          <a:prstGeom prst="rect">
            <a:avLst/>
          </a:prstGeom>
          <a:solidFill>
            <a:schemeClr val="bg1"/>
          </a:solidFill>
          <a:ln>
            <a:solidFill>
              <a:schemeClr val="tx1"/>
            </a:solidFill>
          </a:ln>
        </p:spPr>
        <p:txBody>
          <a:bodyPr spcFirstLastPara="1" wrap="square" lIns="91425" tIns="45700" rIns="91425" bIns="45700" anchor="t" anchorCtr="0">
            <a:noAutofit/>
          </a:bodyPr>
          <a:lstStyle/>
          <a:p>
            <a:pPr marL="508000" marR="0" lvl="0" indent="-457200" rtl="0">
              <a:spcBef>
                <a:spcPts val="0"/>
              </a:spcBef>
              <a:spcAft>
                <a:spcPts val="0"/>
              </a:spcAft>
              <a:buSzPts val="2800"/>
              <a:buFont typeface="Arial" panose="020B0604020202020204" pitchFamily="34" charset="0"/>
              <a:buChar char="•"/>
            </a:pPr>
            <a:r>
              <a:rPr lang="en-US" sz="2800" dirty="0">
                <a:latin typeface="Calibri" panose="020F0502020204030204" pitchFamily="34" charset="0"/>
                <a:cs typeface="Calibri" panose="020F0502020204030204" pitchFamily="34" charset="0"/>
              </a:rPr>
              <a:t>The majority of the population consists of a single haplotype, suggesting the population is either clonal or stems from a single maternal line; however, transposable element composition is variable.</a:t>
            </a:r>
            <a:endParaRPr sz="2800" dirty="0">
              <a:latin typeface="Calibri" panose="020F0502020204030204" pitchFamily="34" charset="0"/>
              <a:cs typeface="Calibri" panose="020F0502020204030204" pitchFamily="34" charset="0"/>
            </a:endParaRPr>
          </a:p>
          <a:p>
            <a:pPr marL="508000" marR="0" lvl="0" indent="-457200" rtl="0">
              <a:spcBef>
                <a:spcPts val="0"/>
              </a:spcBef>
              <a:spcAft>
                <a:spcPts val="0"/>
              </a:spcAft>
              <a:buSzPts val="2800"/>
              <a:buFont typeface="Arial" panose="020B0604020202020204" pitchFamily="34" charset="0"/>
              <a:buChar char="•"/>
            </a:pPr>
            <a:r>
              <a:rPr lang="en-US" sz="2800" dirty="0">
                <a:latin typeface="Calibri" panose="020F0502020204030204" pitchFamily="34" charset="0"/>
                <a:cs typeface="Calibri" panose="020F0502020204030204" pitchFamily="34" charset="0"/>
              </a:rPr>
              <a:t>The outlying individuals represent wholly distinct haplotypes from the rest of the population and are evidence of multiple invasion events at the Rice Mine site.</a:t>
            </a:r>
            <a:endParaRPr sz="2800" dirty="0">
              <a:latin typeface="Calibri" panose="020F0502020204030204" pitchFamily="34" charset="0"/>
              <a:cs typeface="Calibri" panose="020F0502020204030204" pitchFamily="34" charset="0"/>
            </a:endParaRPr>
          </a:p>
          <a:p>
            <a:pPr marL="508000" marR="0" lvl="0" indent="-457200" rtl="0">
              <a:spcBef>
                <a:spcPts val="0"/>
              </a:spcBef>
              <a:spcAft>
                <a:spcPts val="0"/>
              </a:spcAft>
              <a:buSzPts val="2800"/>
              <a:buFont typeface="Arial" panose="020B0604020202020204" pitchFamily="34" charset="0"/>
              <a:buChar char="•"/>
            </a:pPr>
            <a:r>
              <a:rPr lang="en-US" sz="2800" dirty="0">
                <a:latin typeface="Calibri" panose="020F0502020204030204" pitchFamily="34" charset="0"/>
                <a:cs typeface="Calibri" panose="020F0502020204030204" pitchFamily="34" charset="0"/>
              </a:rPr>
              <a:t>The spatial distribution of those distinct haplotypes may indicate that invasions have occurred in waves with newly introduce Johnsongrass pushing the established population deeper into the field away from the road over time.</a:t>
            </a:r>
          </a:p>
          <a:p>
            <a:pPr marL="508000" marR="0" lvl="0" indent="-457200" rtl="0">
              <a:spcBef>
                <a:spcPts val="0"/>
              </a:spcBef>
              <a:spcAft>
                <a:spcPts val="0"/>
              </a:spcAft>
              <a:buSzPts val="2800"/>
              <a:buFont typeface="Arial" panose="020B0604020202020204" pitchFamily="34" charset="0"/>
              <a:buChar char="•"/>
            </a:pPr>
            <a:r>
              <a:rPr lang="en-US" sz="2800" dirty="0">
                <a:latin typeface="Calibri" panose="020F0502020204030204" pitchFamily="34" charset="0"/>
                <a:cs typeface="Calibri" panose="020F0502020204030204" pitchFamily="34" charset="0"/>
              </a:rPr>
              <a:t>Haplotype diversity in the United States is very low based on the samples used in this study; this may be an indication of a low number of successful  introductions with much of the diversity coming from just a few maternal lines.</a:t>
            </a:r>
          </a:p>
          <a:p>
            <a:pPr marL="508000" marR="0" lvl="0" indent="-457200" rtl="0">
              <a:spcBef>
                <a:spcPts val="0"/>
              </a:spcBef>
              <a:spcAft>
                <a:spcPts val="0"/>
              </a:spcAft>
              <a:buSzPts val="2800"/>
              <a:buFont typeface="Arial" panose="020B0604020202020204" pitchFamily="34" charset="0"/>
              <a:buChar char="•"/>
            </a:pPr>
            <a:r>
              <a:rPr lang="en-US" sz="2800" dirty="0">
                <a:latin typeface="Calibri" panose="020F0502020204030204" pitchFamily="34" charset="0"/>
                <a:cs typeface="Calibri" panose="020F0502020204030204" pitchFamily="34" charset="0"/>
              </a:rPr>
              <a:t>Future sampling will include more individuals from across the US range and look at the nuclear genome.</a:t>
            </a:r>
          </a:p>
          <a:p>
            <a:pPr marL="508000" marR="0" lvl="0" indent="-457200" algn="just" rtl="0">
              <a:spcBef>
                <a:spcPts val="0"/>
              </a:spcBef>
              <a:spcAft>
                <a:spcPts val="0"/>
              </a:spcAft>
              <a:buSzPts val="2800"/>
              <a:buFont typeface="Arial" panose="020B0604020202020204" pitchFamily="34" charset="0"/>
              <a:buChar char="•"/>
            </a:pPr>
            <a:endParaRPr sz="2800" dirty="0">
              <a:latin typeface="Calibri" panose="020F0502020204030204" pitchFamily="34" charset="0"/>
              <a:cs typeface="Calibri" panose="020F0502020204030204" pitchFamily="34" charset="0"/>
            </a:endParaRPr>
          </a:p>
          <a:p>
            <a:pPr marL="0" marR="0" lvl="0" indent="0" algn="just" rtl="0">
              <a:spcBef>
                <a:spcPts val="0"/>
              </a:spcBef>
              <a:spcAft>
                <a:spcPts val="0"/>
              </a:spcAft>
              <a:buNone/>
            </a:pPr>
            <a:endParaRPr sz="2800" dirty="0"/>
          </a:p>
        </p:txBody>
      </p:sp>
      <p:sp>
        <p:nvSpPr>
          <p:cNvPr id="117" name="Google Shape;117;p13"/>
          <p:cNvSpPr txBox="1"/>
          <p:nvPr/>
        </p:nvSpPr>
        <p:spPr>
          <a:xfrm>
            <a:off x="32581373" y="18881649"/>
            <a:ext cx="10972800" cy="914400"/>
          </a:xfrm>
          <a:prstGeom prst="rect">
            <a:avLst/>
          </a:prstGeom>
          <a:solidFill>
            <a:srgbClr val="D5A6BD"/>
          </a:solidFill>
          <a:ln>
            <a:solidFill>
              <a:schemeClr val="tx1"/>
            </a:solid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5400"/>
              <a:buFont typeface="Arial"/>
              <a:buNone/>
            </a:pPr>
            <a:r>
              <a:rPr lang="en-US" sz="5400" b="1" u="none" dirty="0">
                <a:solidFill>
                  <a:schemeClr val="dk1"/>
                </a:solidFill>
                <a:latin typeface="Arial"/>
                <a:ea typeface="Arial"/>
                <a:cs typeface="Arial"/>
                <a:sym typeface="Arial"/>
              </a:rPr>
              <a:t>Conclusions</a:t>
            </a:r>
            <a:endParaRPr dirty="0"/>
          </a:p>
        </p:txBody>
      </p:sp>
      <p:grpSp>
        <p:nvGrpSpPr>
          <p:cNvPr id="9" name="Group 8">
            <a:extLst>
              <a:ext uri="{FF2B5EF4-FFF2-40B4-BE49-F238E27FC236}">
                <a16:creationId xmlns:a16="http://schemas.microsoft.com/office/drawing/2014/main" id="{2B9C1B9F-158B-4F44-9697-3DFF940A6889}"/>
              </a:ext>
            </a:extLst>
          </p:cNvPr>
          <p:cNvGrpSpPr/>
          <p:nvPr/>
        </p:nvGrpSpPr>
        <p:grpSpPr>
          <a:xfrm>
            <a:off x="32586712" y="4134543"/>
            <a:ext cx="10974432" cy="8267461"/>
            <a:chOff x="32586712" y="4134543"/>
            <a:chExt cx="10974432" cy="5425689"/>
          </a:xfrm>
        </p:grpSpPr>
        <p:sp>
          <p:nvSpPr>
            <p:cNvPr id="110" name="Google Shape;110;p13"/>
            <p:cNvSpPr txBox="1"/>
            <p:nvPr/>
          </p:nvSpPr>
          <p:spPr>
            <a:xfrm>
              <a:off x="32586712" y="4134543"/>
              <a:ext cx="10972800" cy="759864"/>
            </a:xfrm>
            <a:prstGeom prst="rect">
              <a:avLst/>
            </a:prstGeom>
            <a:solidFill>
              <a:srgbClr val="D5A6BD"/>
            </a:solidFill>
            <a:ln>
              <a:solidFill>
                <a:schemeClr val="tx1"/>
              </a:solid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5400"/>
                <a:buFont typeface="Arial"/>
                <a:buNone/>
              </a:pPr>
              <a:r>
                <a:rPr lang="en-US" sz="5400" b="1" i="0" u="none" strike="noStrike" cap="none" dirty="0">
                  <a:solidFill>
                    <a:schemeClr val="dk1"/>
                  </a:solidFill>
                  <a:latin typeface="Arial"/>
                  <a:ea typeface="Arial"/>
                  <a:cs typeface="Arial"/>
                  <a:sym typeface="Arial"/>
                </a:rPr>
                <a:t>Results</a:t>
              </a:r>
              <a:endParaRPr dirty="0"/>
            </a:p>
          </p:txBody>
        </p:sp>
        <p:sp>
          <p:nvSpPr>
            <p:cNvPr id="121" name="Google Shape;121;p13"/>
            <p:cNvSpPr txBox="1"/>
            <p:nvPr/>
          </p:nvSpPr>
          <p:spPr>
            <a:xfrm>
              <a:off x="32588344" y="4894407"/>
              <a:ext cx="10972800" cy="4665825"/>
            </a:xfrm>
            <a:prstGeom prst="rect">
              <a:avLst/>
            </a:prstGeom>
            <a:solidFill>
              <a:schemeClr val="bg1"/>
            </a:solidFill>
            <a:ln>
              <a:solidFill>
                <a:schemeClr val="tx1"/>
              </a:solidFill>
            </a:ln>
          </p:spPr>
          <p:txBody>
            <a:bodyPr spcFirstLastPara="1" wrap="square" lIns="91425" tIns="91425" rIns="91425" bIns="91425" anchor="t" anchorCtr="0">
              <a:spAutoFit/>
            </a:bodyPr>
            <a:lstStyle/>
            <a:p>
              <a:pPr marL="495300" lvl="0" indent="-457200" algn="l" rtl="0">
                <a:spcBef>
                  <a:spcPts val="0"/>
                </a:spcBef>
                <a:spcAft>
                  <a:spcPts val="0"/>
                </a:spcAft>
                <a:buSzPts val="3000"/>
                <a:buFont typeface="Arial" panose="020B0604020202020204" pitchFamily="34" charset="0"/>
                <a:buChar char="•"/>
              </a:pPr>
              <a:r>
                <a:rPr lang="en-US" sz="2800" dirty="0">
                  <a:latin typeface="Calibri" panose="020F0502020204030204" pitchFamily="34" charset="0"/>
                  <a:ea typeface="Helvetica Neue"/>
                  <a:cs typeface="Calibri" panose="020F0502020204030204" pitchFamily="34" charset="0"/>
                  <a:sym typeface="Helvetica Neue"/>
                </a:rPr>
                <a:t>The field at Rice Mine road consists mainly of a single chloroplast haplotype.</a:t>
              </a:r>
              <a:endParaRPr sz="2800" dirty="0">
                <a:latin typeface="Calibri" panose="020F0502020204030204" pitchFamily="34" charset="0"/>
                <a:ea typeface="Helvetica Neue"/>
                <a:cs typeface="Calibri" panose="020F0502020204030204" pitchFamily="34" charset="0"/>
                <a:sym typeface="Helvetica Neue"/>
              </a:endParaRPr>
            </a:p>
            <a:p>
              <a:pPr marL="495300" lvl="0" indent="-457200" algn="l" rtl="0">
                <a:spcBef>
                  <a:spcPts val="0"/>
                </a:spcBef>
                <a:spcAft>
                  <a:spcPts val="0"/>
                </a:spcAft>
                <a:buSzPts val="3000"/>
                <a:buFont typeface="Arial" panose="020B0604020202020204" pitchFamily="34" charset="0"/>
                <a:buChar char="•"/>
              </a:pPr>
              <a:r>
                <a:rPr lang="en-US" sz="2800" dirty="0">
                  <a:latin typeface="Calibri" panose="020F0502020204030204" pitchFamily="34" charset="0"/>
                  <a:ea typeface="Helvetica Neue"/>
                  <a:cs typeface="Calibri" panose="020F0502020204030204" pitchFamily="34" charset="0"/>
                  <a:sym typeface="Helvetica Neue"/>
                </a:rPr>
                <a:t>A few individuals with alternate haplotypes exist in the interior of the population (Individuals </a:t>
              </a:r>
              <a:r>
                <a:rPr lang="en-US" sz="2800" b="1" dirty="0">
                  <a:solidFill>
                    <a:schemeClr val="accent6"/>
                  </a:solidFill>
                  <a:latin typeface="Calibri" panose="020F0502020204030204" pitchFamily="34" charset="0"/>
                  <a:ea typeface="Helvetica Neue"/>
                  <a:cs typeface="Calibri" panose="020F0502020204030204" pitchFamily="34" charset="0"/>
                  <a:sym typeface="Helvetica Neue"/>
                </a:rPr>
                <a:t>FS_12</a:t>
              </a:r>
              <a:r>
                <a:rPr lang="en-US" sz="2800" dirty="0">
                  <a:latin typeface="Calibri" panose="020F0502020204030204" pitchFamily="34" charset="0"/>
                  <a:ea typeface="Helvetica Neue"/>
                  <a:cs typeface="Calibri" panose="020F0502020204030204" pitchFamily="34" charset="0"/>
                  <a:sym typeface="Helvetica Neue"/>
                </a:rPr>
                <a:t>, </a:t>
              </a:r>
              <a:r>
                <a:rPr lang="en-US" sz="2800" b="1" dirty="0">
                  <a:solidFill>
                    <a:srgbClr val="00B0F0"/>
                  </a:solidFill>
                  <a:latin typeface="Calibri" panose="020F0502020204030204" pitchFamily="34" charset="0"/>
                  <a:ea typeface="Helvetica Neue"/>
                  <a:cs typeface="Calibri" panose="020F0502020204030204" pitchFamily="34" charset="0"/>
                  <a:sym typeface="Helvetica Neue"/>
                </a:rPr>
                <a:t>FS_13</a:t>
              </a:r>
              <a:r>
                <a:rPr lang="en-US" sz="2800" dirty="0">
                  <a:latin typeface="Calibri" panose="020F0502020204030204" pitchFamily="34" charset="0"/>
                  <a:ea typeface="Helvetica Neue"/>
                  <a:cs typeface="Calibri" panose="020F0502020204030204" pitchFamily="34" charset="0"/>
                  <a:sym typeface="Helvetica Neue"/>
                </a:rPr>
                <a:t>, and </a:t>
              </a:r>
              <a:r>
                <a:rPr lang="en-US" sz="2800" b="1" dirty="0">
                  <a:solidFill>
                    <a:srgbClr val="7030A0"/>
                  </a:solidFill>
                  <a:latin typeface="Calibri" panose="020F0502020204030204" pitchFamily="34" charset="0"/>
                  <a:ea typeface="Helvetica Neue"/>
                  <a:cs typeface="Calibri" panose="020F0502020204030204" pitchFamily="34" charset="0"/>
                  <a:sym typeface="Helvetica Neue"/>
                </a:rPr>
                <a:t>FS_14 </a:t>
              </a:r>
              <a:r>
                <a:rPr lang="en-US" sz="2800" dirty="0">
                  <a:latin typeface="Calibri" panose="020F0502020204030204" pitchFamily="34" charset="0"/>
                  <a:ea typeface="Helvetica Neue"/>
                  <a:cs typeface="Calibri" panose="020F0502020204030204" pitchFamily="34" charset="0"/>
                  <a:sym typeface="Helvetica Neue"/>
                </a:rPr>
                <a:t>in </a:t>
              </a:r>
              <a:r>
                <a:rPr lang="en-US" sz="2800" b="1" dirty="0">
                  <a:latin typeface="Calibri" panose="020F0502020204030204" pitchFamily="34" charset="0"/>
                  <a:ea typeface="Helvetica Neue"/>
                  <a:cs typeface="Calibri" panose="020F0502020204030204" pitchFamily="34" charset="0"/>
                  <a:sym typeface="Helvetica Neue"/>
                </a:rPr>
                <a:t>Figure 1</a:t>
              </a:r>
              <a:r>
                <a:rPr lang="en-US" sz="2800" dirty="0">
                  <a:latin typeface="Calibri" panose="020F0502020204030204" pitchFamily="34" charset="0"/>
                  <a:ea typeface="Helvetica Neue"/>
                  <a:cs typeface="Calibri" panose="020F0502020204030204" pitchFamily="34" charset="0"/>
                  <a:sym typeface="Helvetica Neue"/>
                </a:rPr>
                <a:t>).</a:t>
              </a:r>
              <a:endParaRPr sz="2800" dirty="0">
                <a:latin typeface="Calibri" panose="020F0502020204030204" pitchFamily="34" charset="0"/>
                <a:ea typeface="Helvetica Neue"/>
                <a:cs typeface="Calibri" panose="020F0502020204030204" pitchFamily="34" charset="0"/>
                <a:sym typeface="Helvetica Neue"/>
              </a:endParaRPr>
            </a:p>
            <a:p>
              <a:pPr marL="495300" lvl="0" indent="-457200" algn="l" rtl="0">
                <a:spcBef>
                  <a:spcPts val="0"/>
                </a:spcBef>
                <a:spcAft>
                  <a:spcPts val="0"/>
                </a:spcAft>
                <a:buSzPts val="3000"/>
                <a:buFont typeface="Arial" panose="020B0604020202020204" pitchFamily="34" charset="0"/>
                <a:buChar char="•"/>
              </a:pPr>
              <a:r>
                <a:rPr lang="en-US" sz="2800" dirty="0">
                  <a:latin typeface="Calibri" panose="020F0502020204030204" pitchFamily="34" charset="0"/>
                  <a:ea typeface="Helvetica Neue"/>
                  <a:cs typeface="Calibri" panose="020F0502020204030204" pitchFamily="34" charset="0"/>
                  <a:sym typeface="Helvetica Neue"/>
                </a:rPr>
                <a:t>Of the 24 Johnsongrass accessions sampled for this study, two unique haplotype groups (represented by clades in the phylogeny) were found. Each group has two to three derived haplotypes demonstrating mutational variation.</a:t>
              </a:r>
            </a:p>
            <a:p>
              <a:pPr marL="495300" lvl="0" indent="-457200" algn="l" rtl="0">
                <a:spcBef>
                  <a:spcPts val="0"/>
                </a:spcBef>
                <a:spcAft>
                  <a:spcPts val="0"/>
                </a:spcAft>
                <a:buSzPts val="3000"/>
                <a:buFont typeface="Arial" panose="020B0604020202020204" pitchFamily="34" charset="0"/>
                <a:buChar char="•"/>
              </a:pPr>
              <a:r>
                <a:rPr lang="en-US" sz="2800" dirty="0">
                  <a:latin typeface="Calibri" panose="020F0502020204030204" pitchFamily="34" charset="0"/>
                  <a:ea typeface="Helvetica Neue"/>
                  <a:cs typeface="Calibri" panose="020F0502020204030204" pitchFamily="34" charset="0"/>
                  <a:sym typeface="Helvetica Neue"/>
                </a:rPr>
                <a:t>No geographical relationships are identified based on haplotype occurrence. More sampling is needed to verify this.</a:t>
              </a:r>
            </a:p>
            <a:p>
              <a:pPr marL="495300" lvl="0" indent="-457200" algn="l" rtl="0">
                <a:spcBef>
                  <a:spcPts val="0"/>
                </a:spcBef>
                <a:spcAft>
                  <a:spcPts val="0"/>
                </a:spcAft>
                <a:buSzPts val="3000"/>
                <a:buFont typeface="Arial" panose="020B0604020202020204" pitchFamily="34" charset="0"/>
                <a:buChar char="•"/>
              </a:pPr>
              <a:r>
                <a:rPr lang="en-US" sz="2800" dirty="0">
                  <a:latin typeface="Calibri" panose="020F0502020204030204" pitchFamily="34" charset="0"/>
                  <a:ea typeface="Helvetica Neue"/>
                  <a:cs typeface="Calibri" panose="020F0502020204030204" pitchFamily="34" charset="0"/>
                  <a:sym typeface="Helvetica Neue"/>
                </a:rPr>
                <a:t>Both parental species of Johnsongrass</a:t>
              </a:r>
              <a:r>
                <a:rPr lang="en-US" sz="2800" i="1" dirty="0">
                  <a:latin typeface="Calibri" panose="020F0502020204030204" pitchFamily="34" charset="0"/>
                  <a:ea typeface="Helvetica Neue"/>
                  <a:cs typeface="Calibri" panose="020F0502020204030204" pitchFamily="34" charset="0"/>
                  <a:sym typeface="Helvetica Neue"/>
                </a:rPr>
                <a:t>, Sorghum bicolor </a:t>
              </a:r>
              <a:r>
                <a:rPr lang="en-US" sz="2800" dirty="0">
                  <a:latin typeface="Calibri" panose="020F0502020204030204" pitchFamily="34" charset="0"/>
                  <a:ea typeface="Helvetica Neue"/>
                  <a:cs typeface="Calibri" panose="020F0502020204030204" pitchFamily="34" charset="0"/>
                  <a:sym typeface="Helvetica Neue"/>
                </a:rPr>
                <a:t>and </a:t>
              </a:r>
              <a:r>
                <a:rPr lang="en-US" sz="2800" i="1" dirty="0">
                  <a:latin typeface="Calibri" panose="020F0502020204030204" pitchFamily="34" charset="0"/>
                  <a:ea typeface="Helvetica Neue"/>
                  <a:cs typeface="Calibri" panose="020F0502020204030204" pitchFamily="34" charset="0"/>
                  <a:sym typeface="Helvetica Neue"/>
                </a:rPr>
                <a:t>Sorghum propinquum</a:t>
              </a:r>
              <a:r>
                <a:rPr lang="en-US" sz="2800" dirty="0">
                  <a:latin typeface="Calibri" panose="020F0502020204030204" pitchFamily="34" charset="0"/>
                  <a:ea typeface="Helvetica Neue"/>
                  <a:cs typeface="Calibri" panose="020F0502020204030204" pitchFamily="34" charset="0"/>
                  <a:sym typeface="Helvetica Neue"/>
                </a:rPr>
                <a:t>, share chloroplasts with Johnsongrass.</a:t>
              </a:r>
            </a:p>
            <a:p>
              <a:pPr marL="495300" indent="-457200">
                <a:buSzPts val="3000"/>
                <a:buFont typeface="Arial" panose="020B0604020202020204" pitchFamily="34" charset="0"/>
                <a:buChar char="•"/>
              </a:pPr>
              <a:r>
                <a:rPr lang="en-US" sz="2800" dirty="0">
                  <a:latin typeface="Calibri" panose="020F0502020204030204" pitchFamily="34" charset="0"/>
                  <a:cs typeface="Calibri" panose="020F0502020204030204" pitchFamily="34" charset="0"/>
                </a:rPr>
                <a:t>Transposable element composition was found to be variable both within and among different populations of Johnsongrass and notably between individuals with identical chloroplast haplotypes.</a:t>
              </a:r>
            </a:p>
            <a:p>
              <a:pPr marL="495300" lvl="0" indent="-457200" algn="l" rtl="0">
                <a:spcBef>
                  <a:spcPts val="0"/>
                </a:spcBef>
                <a:spcAft>
                  <a:spcPts val="0"/>
                </a:spcAft>
                <a:buSzPts val="3000"/>
                <a:buFont typeface="Arial" panose="020B0604020202020204" pitchFamily="34" charset="0"/>
                <a:buChar char="•"/>
              </a:pPr>
              <a:endParaRPr sz="3000" dirty="0">
                <a:latin typeface="Calibri" panose="020F0502020204030204" pitchFamily="34" charset="0"/>
                <a:ea typeface="Helvetica Neue"/>
                <a:cs typeface="Calibri" panose="020F0502020204030204" pitchFamily="34" charset="0"/>
                <a:sym typeface="Helvetica Neue"/>
              </a:endParaRPr>
            </a:p>
          </p:txBody>
        </p:sp>
      </p:grpSp>
      <p:grpSp>
        <p:nvGrpSpPr>
          <p:cNvPr id="8" name="Group 7">
            <a:extLst>
              <a:ext uri="{FF2B5EF4-FFF2-40B4-BE49-F238E27FC236}">
                <a16:creationId xmlns:a16="http://schemas.microsoft.com/office/drawing/2014/main" id="{3FDC17F3-009E-2F46-B898-CEB9B82FD650}"/>
              </a:ext>
            </a:extLst>
          </p:cNvPr>
          <p:cNvGrpSpPr>
            <a:grpSpLocks noChangeAspect="1"/>
          </p:cNvGrpSpPr>
          <p:nvPr/>
        </p:nvGrpSpPr>
        <p:grpSpPr>
          <a:xfrm>
            <a:off x="12258700" y="4514344"/>
            <a:ext cx="12634176" cy="7480950"/>
            <a:chOff x="17252758" y="23403150"/>
            <a:chExt cx="14400544" cy="8526852"/>
          </a:xfrm>
        </p:grpSpPr>
        <p:pic>
          <p:nvPicPr>
            <p:cNvPr id="122" name="Google Shape;122;p13"/>
            <p:cNvPicPr preferRelativeResize="0"/>
            <p:nvPr/>
          </p:nvPicPr>
          <p:blipFill rotWithShape="1">
            <a:blip r:embed="rId6">
              <a:alphaModFix/>
            </a:blip>
            <a:srcRect t="24905" r="23965" b="30073"/>
            <a:stretch/>
          </p:blipFill>
          <p:spPr>
            <a:xfrm>
              <a:off x="17252758" y="23403150"/>
              <a:ext cx="14400544" cy="8526852"/>
            </a:xfrm>
            <a:prstGeom prst="rect">
              <a:avLst/>
            </a:prstGeom>
            <a:noFill/>
            <a:ln>
              <a:solidFill>
                <a:schemeClr val="tx1"/>
              </a:solidFill>
            </a:ln>
          </p:spPr>
        </p:pic>
        <p:sp>
          <p:nvSpPr>
            <p:cNvPr id="124" name="Google Shape;124;p13"/>
            <p:cNvSpPr txBox="1"/>
            <p:nvPr/>
          </p:nvSpPr>
          <p:spPr>
            <a:xfrm>
              <a:off x="29582880" y="23917517"/>
              <a:ext cx="1383885" cy="6314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rgbClr val="FFFFFF"/>
                  </a:solidFill>
                  <a:latin typeface="Calibri"/>
                  <a:ea typeface="Calibri"/>
                  <a:cs typeface="Calibri"/>
                  <a:sym typeface="Calibri"/>
                </a:rPr>
                <a:t>FS_10</a:t>
              </a:r>
              <a:endParaRPr sz="2400" dirty="0">
                <a:solidFill>
                  <a:srgbClr val="FFFFFF"/>
                </a:solidFill>
                <a:latin typeface="Calibri"/>
                <a:ea typeface="Calibri"/>
                <a:cs typeface="Calibri"/>
                <a:sym typeface="Calibri"/>
              </a:endParaRPr>
            </a:p>
          </p:txBody>
        </p:sp>
        <p:sp>
          <p:nvSpPr>
            <p:cNvPr id="125" name="Google Shape;125;p13"/>
            <p:cNvSpPr txBox="1"/>
            <p:nvPr/>
          </p:nvSpPr>
          <p:spPr>
            <a:xfrm>
              <a:off x="28007237" y="27468956"/>
              <a:ext cx="1575643"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rgbClr val="FFFFFF"/>
                  </a:solidFill>
                  <a:latin typeface="Calibri"/>
                  <a:ea typeface="Calibri"/>
                  <a:cs typeface="Calibri"/>
                  <a:sym typeface="Calibri"/>
                </a:rPr>
                <a:t>FS_17</a:t>
              </a:r>
              <a:endParaRPr sz="2400" dirty="0">
                <a:solidFill>
                  <a:srgbClr val="FFFFFF"/>
                </a:solidFill>
                <a:latin typeface="Calibri"/>
                <a:ea typeface="Calibri"/>
                <a:cs typeface="Calibri"/>
                <a:sym typeface="Calibri"/>
              </a:endParaRPr>
            </a:p>
          </p:txBody>
        </p:sp>
        <p:sp>
          <p:nvSpPr>
            <p:cNvPr id="126" name="Google Shape;126;p13"/>
            <p:cNvSpPr txBox="1"/>
            <p:nvPr/>
          </p:nvSpPr>
          <p:spPr>
            <a:xfrm>
              <a:off x="27577583" y="28206350"/>
              <a:ext cx="1663142"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rgbClr val="FFFFFF"/>
                  </a:solidFill>
                  <a:latin typeface="Calibri"/>
                  <a:ea typeface="Calibri"/>
                  <a:cs typeface="Calibri"/>
                  <a:sym typeface="Calibri"/>
                </a:rPr>
                <a:t>FS_16</a:t>
              </a:r>
              <a:endParaRPr sz="2400" dirty="0">
                <a:solidFill>
                  <a:srgbClr val="FFFFFF"/>
                </a:solidFill>
                <a:latin typeface="Calibri"/>
                <a:ea typeface="Calibri"/>
                <a:cs typeface="Calibri"/>
                <a:sym typeface="Calibri"/>
              </a:endParaRPr>
            </a:p>
          </p:txBody>
        </p:sp>
        <p:sp>
          <p:nvSpPr>
            <p:cNvPr id="127" name="Google Shape;127;p13"/>
            <p:cNvSpPr txBox="1"/>
            <p:nvPr/>
          </p:nvSpPr>
          <p:spPr>
            <a:xfrm>
              <a:off x="25955003" y="28022924"/>
              <a:ext cx="1153445"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rgbClr val="FFFFFF"/>
                  </a:solidFill>
                  <a:latin typeface="Calibri"/>
                  <a:ea typeface="Calibri"/>
                  <a:cs typeface="Calibri"/>
                  <a:sym typeface="Calibri"/>
                </a:rPr>
                <a:t>FS_19</a:t>
              </a:r>
              <a:endParaRPr sz="2400" dirty="0">
                <a:solidFill>
                  <a:srgbClr val="FFFFFF"/>
                </a:solidFill>
                <a:latin typeface="Calibri"/>
                <a:ea typeface="Calibri"/>
                <a:cs typeface="Calibri"/>
                <a:sym typeface="Calibri"/>
              </a:endParaRPr>
            </a:p>
          </p:txBody>
        </p:sp>
        <p:sp>
          <p:nvSpPr>
            <p:cNvPr id="128" name="Google Shape;128;p13"/>
            <p:cNvSpPr txBox="1"/>
            <p:nvPr/>
          </p:nvSpPr>
          <p:spPr>
            <a:xfrm>
              <a:off x="27123384" y="25995346"/>
              <a:ext cx="1368591"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rgbClr val="FFFFFF"/>
                  </a:solidFill>
                  <a:latin typeface="Calibri"/>
                  <a:ea typeface="Calibri"/>
                  <a:cs typeface="Calibri"/>
                  <a:sym typeface="Calibri"/>
                </a:rPr>
                <a:t>FS_28</a:t>
              </a:r>
              <a:endParaRPr sz="2400" dirty="0">
                <a:solidFill>
                  <a:srgbClr val="FFFFFF"/>
                </a:solidFill>
                <a:latin typeface="Calibri"/>
                <a:ea typeface="Calibri"/>
                <a:cs typeface="Calibri"/>
                <a:sym typeface="Calibri"/>
              </a:endParaRPr>
            </a:p>
          </p:txBody>
        </p:sp>
        <p:sp>
          <p:nvSpPr>
            <p:cNvPr id="129" name="Google Shape;129;p13"/>
            <p:cNvSpPr txBox="1"/>
            <p:nvPr/>
          </p:nvSpPr>
          <p:spPr>
            <a:xfrm>
              <a:off x="24755964" y="27357910"/>
              <a:ext cx="1160475"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rgbClr val="FFFFFF"/>
                  </a:solidFill>
                  <a:latin typeface="Calibri"/>
                  <a:ea typeface="Calibri"/>
                  <a:cs typeface="Calibri"/>
                  <a:sym typeface="Calibri"/>
                </a:rPr>
                <a:t>FS_14</a:t>
              </a:r>
              <a:endParaRPr sz="2400" dirty="0">
                <a:solidFill>
                  <a:srgbClr val="FFFFFF"/>
                </a:solidFill>
                <a:latin typeface="Calibri"/>
                <a:ea typeface="Calibri"/>
                <a:cs typeface="Calibri"/>
                <a:sym typeface="Calibri"/>
              </a:endParaRPr>
            </a:p>
          </p:txBody>
        </p:sp>
        <p:sp>
          <p:nvSpPr>
            <p:cNvPr id="130" name="Google Shape;130;p13"/>
            <p:cNvSpPr txBox="1"/>
            <p:nvPr/>
          </p:nvSpPr>
          <p:spPr>
            <a:xfrm>
              <a:off x="23021442" y="26663073"/>
              <a:ext cx="1368591"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rgbClr val="FFFFFF"/>
                  </a:solidFill>
                  <a:latin typeface="Calibri"/>
                  <a:ea typeface="Calibri"/>
                  <a:cs typeface="Calibri"/>
                  <a:sym typeface="Calibri"/>
                </a:rPr>
                <a:t>FS_23</a:t>
              </a:r>
              <a:endParaRPr sz="2400" dirty="0">
                <a:solidFill>
                  <a:srgbClr val="FFFFFF"/>
                </a:solidFill>
                <a:latin typeface="Calibri"/>
                <a:ea typeface="Calibri"/>
                <a:cs typeface="Calibri"/>
                <a:sym typeface="Calibri"/>
              </a:endParaRPr>
            </a:p>
          </p:txBody>
        </p:sp>
        <p:sp>
          <p:nvSpPr>
            <p:cNvPr id="131" name="Google Shape;131;p13"/>
            <p:cNvSpPr txBox="1"/>
            <p:nvPr/>
          </p:nvSpPr>
          <p:spPr>
            <a:xfrm>
              <a:off x="22116397" y="26564435"/>
              <a:ext cx="1120206"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rgbClr val="FFFFFF"/>
                  </a:solidFill>
                  <a:latin typeface="Calibri"/>
                  <a:ea typeface="Calibri"/>
                  <a:cs typeface="Calibri"/>
                  <a:sym typeface="Calibri"/>
                </a:rPr>
                <a:t>FS_22</a:t>
              </a:r>
              <a:endParaRPr sz="2400" dirty="0">
                <a:solidFill>
                  <a:srgbClr val="FFFFFF"/>
                </a:solidFill>
                <a:latin typeface="Calibri"/>
                <a:ea typeface="Calibri"/>
                <a:cs typeface="Calibri"/>
                <a:sym typeface="Calibri"/>
              </a:endParaRPr>
            </a:p>
          </p:txBody>
        </p:sp>
        <p:sp>
          <p:nvSpPr>
            <p:cNvPr id="132" name="Google Shape;132;p13"/>
            <p:cNvSpPr txBox="1"/>
            <p:nvPr/>
          </p:nvSpPr>
          <p:spPr>
            <a:xfrm>
              <a:off x="21354240" y="27118403"/>
              <a:ext cx="1337113"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rgbClr val="FFFFFF"/>
                  </a:solidFill>
                  <a:latin typeface="Calibri"/>
                  <a:ea typeface="Calibri"/>
                  <a:cs typeface="Calibri"/>
                  <a:sym typeface="Calibri"/>
                </a:rPr>
                <a:t>FS_11</a:t>
              </a:r>
              <a:endParaRPr sz="2400" dirty="0">
                <a:solidFill>
                  <a:srgbClr val="FFFFFF"/>
                </a:solidFill>
                <a:latin typeface="Calibri"/>
                <a:ea typeface="Calibri"/>
                <a:cs typeface="Calibri"/>
                <a:sym typeface="Calibri"/>
              </a:endParaRPr>
            </a:p>
          </p:txBody>
        </p:sp>
        <p:sp>
          <p:nvSpPr>
            <p:cNvPr id="133" name="Google Shape;133;p13"/>
            <p:cNvSpPr txBox="1"/>
            <p:nvPr/>
          </p:nvSpPr>
          <p:spPr>
            <a:xfrm>
              <a:off x="20350100" y="27031113"/>
              <a:ext cx="1075433"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rgbClr val="FFFFFF"/>
                  </a:solidFill>
                  <a:latin typeface="Calibri"/>
                  <a:ea typeface="Calibri"/>
                  <a:cs typeface="Calibri"/>
                  <a:sym typeface="Calibri"/>
                </a:rPr>
                <a:t>FS_12</a:t>
              </a:r>
              <a:endParaRPr sz="2400" dirty="0">
                <a:solidFill>
                  <a:srgbClr val="FFFFFF"/>
                </a:solidFill>
                <a:latin typeface="Calibri"/>
                <a:ea typeface="Calibri"/>
                <a:cs typeface="Calibri"/>
                <a:sym typeface="Calibri"/>
              </a:endParaRPr>
            </a:p>
          </p:txBody>
        </p:sp>
        <p:sp>
          <p:nvSpPr>
            <p:cNvPr id="134" name="Google Shape;134;p13"/>
            <p:cNvSpPr txBox="1"/>
            <p:nvPr/>
          </p:nvSpPr>
          <p:spPr>
            <a:xfrm>
              <a:off x="20036771" y="27493126"/>
              <a:ext cx="1337113"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rgbClr val="FFFFFF"/>
                  </a:solidFill>
                  <a:latin typeface="Calibri"/>
                  <a:ea typeface="Calibri"/>
                  <a:cs typeface="Calibri"/>
                  <a:sym typeface="Calibri"/>
                </a:rPr>
                <a:t>FS_18</a:t>
              </a:r>
              <a:endParaRPr sz="2400" dirty="0">
                <a:solidFill>
                  <a:srgbClr val="FFFFFF"/>
                </a:solidFill>
                <a:latin typeface="Calibri"/>
                <a:ea typeface="Calibri"/>
                <a:cs typeface="Calibri"/>
                <a:sym typeface="Calibri"/>
              </a:endParaRPr>
            </a:p>
          </p:txBody>
        </p:sp>
        <p:sp>
          <p:nvSpPr>
            <p:cNvPr id="135" name="Google Shape;135;p13"/>
            <p:cNvSpPr txBox="1"/>
            <p:nvPr/>
          </p:nvSpPr>
          <p:spPr>
            <a:xfrm>
              <a:off x="18899256" y="27156624"/>
              <a:ext cx="1349839" cy="6314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rgbClr val="FFFFFF"/>
                  </a:solidFill>
                  <a:latin typeface="Calibri"/>
                  <a:ea typeface="Calibri"/>
                  <a:cs typeface="Calibri"/>
                  <a:sym typeface="Calibri"/>
                </a:rPr>
                <a:t>FS_13</a:t>
              </a:r>
              <a:endParaRPr sz="2400" dirty="0">
                <a:solidFill>
                  <a:srgbClr val="FFFFFF"/>
                </a:solidFill>
                <a:latin typeface="Calibri"/>
                <a:ea typeface="Calibri"/>
                <a:cs typeface="Calibri"/>
                <a:sym typeface="Calibri"/>
              </a:endParaRPr>
            </a:p>
          </p:txBody>
        </p:sp>
        <p:sp>
          <p:nvSpPr>
            <p:cNvPr id="136" name="Google Shape;136;p13"/>
            <p:cNvSpPr txBox="1"/>
            <p:nvPr/>
          </p:nvSpPr>
          <p:spPr>
            <a:xfrm>
              <a:off x="21885749" y="25261050"/>
              <a:ext cx="1611375"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rgbClr val="FFFFFF"/>
                  </a:solidFill>
                  <a:latin typeface="Calibri"/>
                  <a:ea typeface="Calibri"/>
                  <a:cs typeface="Calibri"/>
                  <a:sym typeface="Calibri"/>
                </a:rPr>
                <a:t>FS_35</a:t>
              </a:r>
              <a:endParaRPr sz="2400" dirty="0">
                <a:solidFill>
                  <a:srgbClr val="FFFFFF"/>
                </a:solidFill>
                <a:latin typeface="Calibri"/>
                <a:ea typeface="Calibri"/>
                <a:cs typeface="Calibri"/>
                <a:sym typeface="Calibri"/>
              </a:endParaRPr>
            </a:p>
          </p:txBody>
        </p:sp>
        <p:sp>
          <p:nvSpPr>
            <p:cNvPr id="137" name="Google Shape;137;p13"/>
            <p:cNvSpPr txBox="1"/>
            <p:nvPr/>
          </p:nvSpPr>
          <p:spPr>
            <a:xfrm>
              <a:off x="21085776" y="25727243"/>
              <a:ext cx="1252501"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rgbClr val="FFFFFF"/>
                  </a:solidFill>
                  <a:latin typeface="Calibri"/>
                  <a:ea typeface="Calibri"/>
                  <a:cs typeface="Calibri"/>
                  <a:sym typeface="Calibri"/>
                </a:rPr>
                <a:t>FS_32</a:t>
              </a:r>
              <a:endParaRPr sz="2400" dirty="0">
                <a:solidFill>
                  <a:srgbClr val="FFFFFF"/>
                </a:solidFill>
                <a:latin typeface="Calibri"/>
                <a:ea typeface="Calibri"/>
                <a:cs typeface="Calibri"/>
                <a:sym typeface="Calibri"/>
              </a:endParaRPr>
            </a:p>
          </p:txBody>
        </p:sp>
        <p:sp>
          <p:nvSpPr>
            <p:cNvPr id="138" name="Google Shape;138;p13"/>
            <p:cNvSpPr txBox="1"/>
            <p:nvPr/>
          </p:nvSpPr>
          <p:spPr>
            <a:xfrm>
              <a:off x="20038287" y="25497657"/>
              <a:ext cx="116699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rgbClr val="FFFFFF"/>
                  </a:solidFill>
                  <a:latin typeface="Calibri"/>
                  <a:ea typeface="Calibri"/>
                  <a:cs typeface="Calibri"/>
                  <a:sym typeface="Calibri"/>
                </a:rPr>
                <a:t>FS_31</a:t>
              </a:r>
              <a:endParaRPr sz="2400" dirty="0">
                <a:solidFill>
                  <a:srgbClr val="FFFFFF"/>
                </a:solidFill>
                <a:latin typeface="Calibri"/>
                <a:ea typeface="Calibri"/>
                <a:cs typeface="Calibri"/>
                <a:sym typeface="Calibri"/>
              </a:endParaRPr>
            </a:p>
          </p:txBody>
        </p:sp>
        <p:sp>
          <p:nvSpPr>
            <p:cNvPr id="139" name="Google Shape;139;p13"/>
            <p:cNvSpPr txBox="1"/>
            <p:nvPr/>
          </p:nvSpPr>
          <p:spPr>
            <a:xfrm>
              <a:off x="20590912" y="23917517"/>
              <a:ext cx="1175887"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rgbClr val="FFFFFF"/>
                  </a:solidFill>
                  <a:latin typeface="Calibri"/>
                  <a:ea typeface="Calibri"/>
                  <a:cs typeface="Calibri"/>
                  <a:sym typeface="Calibri"/>
                </a:rPr>
                <a:t>FS_38</a:t>
              </a:r>
              <a:endParaRPr sz="2400" dirty="0">
                <a:solidFill>
                  <a:srgbClr val="FFFFFF"/>
                </a:solidFill>
                <a:latin typeface="Calibri"/>
                <a:ea typeface="Calibri"/>
                <a:cs typeface="Calibri"/>
                <a:sym typeface="Calibri"/>
              </a:endParaRPr>
            </a:p>
          </p:txBody>
        </p:sp>
      </p:grpSp>
      <p:sp>
        <p:nvSpPr>
          <p:cNvPr id="140" name="Google Shape;140;p13"/>
          <p:cNvSpPr txBox="1"/>
          <p:nvPr/>
        </p:nvSpPr>
        <p:spPr>
          <a:xfrm>
            <a:off x="32606647" y="27964528"/>
            <a:ext cx="10972800" cy="1108200"/>
          </a:xfrm>
          <a:prstGeom prst="rect">
            <a:avLst/>
          </a:prstGeom>
          <a:solidFill>
            <a:schemeClr val="bg1"/>
          </a:solidFill>
          <a:ln>
            <a:solidFill>
              <a:schemeClr val="tx1"/>
            </a:solid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dirty="0">
                <a:latin typeface="Calibri" panose="020F0502020204030204" pitchFamily="34" charset="0"/>
                <a:ea typeface="Helvetica Neue"/>
                <a:cs typeface="Calibri" panose="020F0502020204030204" pitchFamily="34" charset="0"/>
                <a:sym typeface="Helvetica Neue"/>
              </a:rPr>
              <a:t>Funding for this project provided by CPING NSF Grant to MRM (Award #1920858). </a:t>
            </a:r>
            <a:endParaRPr sz="3000" dirty="0">
              <a:latin typeface="Calibri" panose="020F0502020204030204" pitchFamily="34" charset="0"/>
              <a:ea typeface="Helvetica Neue"/>
              <a:cs typeface="Calibri" panose="020F0502020204030204" pitchFamily="34" charset="0"/>
              <a:sym typeface="Helvetica Neue"/>
            </a:endParaRPr>
          </a:p>
        </p:txBody>
      </p:sp>
      <p:sp>
        <p:nvSpPr>
          <p:cNvPr id="54" name="TextBox 53">
            <a:extLst>
              <a:ext uri="{FF2B5EF4-FFF2-40B4-BE49-F238E27FC236}">
                <a16:creationId xmlns:a16="http://schemas.microsoft.com/office/drawing/2014/main" id="{354E0858-B77C-E04D-8A49-6897415A86B2}"/>
              </a:ext>
            </a:extLst>
          </p:cNvPr>
          <p:cNvSpPr txBox="1"/>
          <p:nvPr/>
        </p:nvSpPr>
        <p:spPr>
          <a:xfrm>
            <a:off x="6914813" y="499948"/>
            <a:ext cx="30646781" cy="2723823"/>
          </a:xfrm>
          <a:prstGeom prst="rect">
            <a:avLst/>
          </a:prstGeom>
          <a:noFill/>
        </p:spPr>
        <p:txBody>
          <a:bodyPr wrap="square" rtlCol="0">
            <a:spAutoFit/>
          </a:bodyPr>
          <a:lstStyle/>
          <a:p>
            <a:pPr algn="ctr" defTabSz="3291840"/>
            <a:r>
              <a:rPr lang="en-US" sz="5000" b="1" dirty="0">
                <a:solidFill>
                  <a:prstClr val="black"/>
                </a:solidFill>
                <a:latin typeface="Arial" panose="020B0604020202020204" pitchFamily="34" charset="0"/>
                <a:cs typeface="Arial" panose="020B0604020202020204" pitchFamily="34" charset="0"/>
              </a:rPr>
              <a:t>Fine-scale variation of nuclear and chloroplast genomes in a Johnsongrass </a:t>
            </a:r>
          </a:p>
          <a:p>
            <a:pPr algn="ctr" defTabSz="3291840"/>
            <a:r>
              <a:rPr lang="en-US" sz="5000" b="1" dirty="0">
                <a:solidFill>
                  <a:prstClr val="black"/>
                </a:solidFill>
                <a:latin typeface="Arial" panose="020B0604020202020204" pitchFamily="34" charset="0"/>
                <a:cs typeface="Arial" panose="020B0604020202020204" pitchFamily="34" charset="0"/>
              </a:rPr>
              <a:t>(</a:t>
            </a:r>
            <a:r>
              <a:rPr lang="en-US" sz="5000" b="1" i="1" dirty="0">
                <a:solidFill>
                  <a:prstClr val="black"/>
                </a:solidFill>
                <a:latin typeface="Arial" panose="020B0604020202020204" pitchFamily="34" charset="0"/>
                <a:cs typeface="Arial" panose="020B0604020202020204" pitchFamily="34" charset="0"/>
              </a:rPr>
              <a:t>Sorghum halepense</a:t>
            </a:r>
            <a:r>
              <a:rPr lang="en-US" sz="5000" b="1" dirty="0">
                <a:solidFill>
                  <a:prstClr val="black"/>
                </a:solidFill>
                <a:latin typeface="Arial" panose="020B0604020202020204" pitchFamily="34" charset="0"/>
                <a:cs typeface="Arial" panose="020B0604020202020204" pitchFamily="34" charset="0"/>
              </a:rPr>
              <a:t>) population</a:t>
            </a:r>
          </a:p>
          <a:p>
            <a:pPr algn="ctr" defTabSz="3291840"/>
            <a:r>
              <a:rPr lang="en-US" sz="3600" b="1" dirty="0">
                <a:solidFill>
                  <a:prstClr val="black"/>
                </a:solidFill>
                <a:latin typeface="Arial" panose="020B0604020202020204" pitchFamily="34" charset="0"/>
                <a:ea typeface="Verdana" panose="020B0604030504040204" pitchFamily="34" charset="0"/>
                <a:cs typeface="Arial" panose="020B0604020202020204" pitchFamily="34" charset="0"/>
              </a:rPr>
              <a:t>Andrew Busby, Caitlin McCann, </a:t>
            </a:r>
            <a:r>
              <a:rPr lang="en-US" sz="3600" dirty="0">
                <a:solidFill>
                  <a:prstClr val="black"/>
                </a:solidFill>
                <a:latin typeface="Arial" panose="020B0604020202020204" pitchFamily="34" charset="0"/>
                <a:ea typeface="Verdana" panose="020B0604030504040204" pitchFamily="34" charset="0"/>
                <a:cs typeface="Arial" panose="020B0604020202020204" pitchFamily="34" charset="0"/>
              </a:rPr>
              <a:t>William Laycock, </a:t>
            </a:r>
            <a:r>
              <a:rPr lang="en-US" sz="3600" dirty="0" err="1">
                <a:solidFill>
                  <a:prstClr val="black"/>
                </a:solidFill>
                <a:latin typeface="Arial" panose="020B0604020202020204" pitchFamily="34" charset="0"/>
                <a:ea typeface="Verdana" panose="020B0604030504040204" pitchFamily="34" charset="0"/>
                <a:cs typeface="Arial" panose="020B0604020202020204" pitchFamily="34" charset="0"/>
              </a:rPr>
              <a:t>Kayln</a:t>
            </a:r>
            <a:r>
              <a:rPr lang="en-US" sz="3600" dirty="0">
                <a:solidFill>
                  <a:prstClr val="black"/>
                </a:solidFill>
                <a:latin typeface="Arial" panose="020B0604020202020204" pitchFamily="34" charset="0"/>
                <a:ea typeface="Verdana" panose="020B0604030504040204" pitchFamily="34" charset="0"/>
                <a:cs typeface="Arial" panose="020B0604020202020204" pitchFamily="34" charset="0"/>
              </a:rPr>
              <a:t> Pate, Nathaniel P. </a:t>
            </a:r>
            <a:r>
              <a:rPr lang="en-US" sz="3600" dirty="0" err="1">
                <a:solidFill>
                  <a:prstClr val="black"/>
                </a:solidFill>
                <a:latin typeface="Arial" panose="020B0604020202020204" pitchFamily="34" charset="0"/>
                <a:ea typeface="Verdana" panose="020B0604030504040204" pitchFamily="34" charset="0"/>
                <a:cs typeface="Arial" panose="020B0604020202020204" pitchFamily="34" charset="0"/>
              </a:rPr>
              <a:t>Hofford</a:t>
            </a:r>
            <a:r>
              <a:rPr lang="en-US" sz="3600" dirty="0">
                <a:solidFill>
                  <a:prstClr val="black"/>
                </a:solidFill>
                <a:latin typeface="Arial" panose="020B0604020202020204" pitchFamily="34" charset="0"/>
                <a:ea typeface="Verdana" panose="020B0604030504040204" pitchFamily="34" charset="0"/>
                <a:cs typeface="Arial" panose="020B0604020202020204" pitchFamily="34" charset="0"/>
              </a:rPr>
              <a:t>, M’Kayla G. Motley, Michael R. McKain</a:t>
            </a:r>
          </a:p>
          <a:p>
            <a:pPr algn="ctr" defTabSz="3291840"/>
            <a:r>
              <a:rPr lang="en-US" sz="3500" i="1" dirty="0">
                <a:solidFill>
                  <a:prstClr val="black"/>
                </a:solidFill>
                <a:latin typeface="Arial" panose="020B0604020202020204" pitchFamily="34" charset="0"/>
                <a:cs typeface="Arial" panose="020B0604020202020204" pitchFamily="34" charset="0"/>
              </a:rPr>
              <a:t>Department of Biological Sciences</a:t>
            </a:r>
            <a:r>
              <a:rPr lang="en-US" sz="3500" dirty="0">
                <a:solidFill>
                  <a:prstClr val="black"/>
                </a:solidFill>
                <a:latin typeface="Arial" panose="020B0604020202020204" pitchFamily="34" charset="0"/>
                <a:cs typeface="Arial" panose="020B0604020202020204" pitchFamily="34" charset="0"/>
              </a:rPr>
              <a:t>, The University of Alabama</a:t>
            </a:r>
            <a:endParaRPr lang="en-US" sz="3500" i="1" dirty="0">
              <a:solidFill>
                <a:prstClr val="black"/>
              </a:solidFill>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E326BD18-69DF-C44E-98ED-94C7B03D61EE}"/>
              </a:ext>
            </a:extLst>
          </p:cNvPr>
          <p:cNvPicPr>
            <a:picLocks noChangeAspect="1"/>
          </p:cNvPicPr>
          <p:nvPr/>
        </p:nvPicPr>
        <p:blipFill rotWithShape="1">
          <a:blip r:embed="rId7"/>
          <a:srcRect l="2047" t="14548" r="3143" b="15328"/>
          <a:stretch/>
        </p:blipFill>
        <p:spPr>
          <a:xfrm>
            <a:off x="12706269" y="12424533"/>
            <a:ext cx="8531342" cy="6309978"/>
          </a:xfrm>
          <a:prstGeom prst="rect">
            <a:avLst/>
          </a:prstGeom>
          <a:ln>
            <a:noFill/>
          </a:ln>
        </p:spPr>
      </p:pic>
      <p:sp>
        <p:nvSpPr>
          <p:cNvPr id="82" name="Google Shape;118;p13">
            <a:extLst>
              <a:ext uri="{FF2B5EF4-FFF2-40B4-BE49-F238E27FC236}">
                <a16:creationId xmlns:a16="http://schemas.microsoft.com/office/drawing/2014/main" id="{634F6F52-33F1-D545-AB81-7423174AE965}"/>
              </a:ext>
            </a:extLst>
          </p:cNvPr>
          <p:cNvSpPr txBox="1"/>
          <p:nvPr/>
        </p:nvSpPr>
        <p:spPr>
          <a:xfrm>
            <a:off x="21845872" y="30294007"/>
            <a:ext cx="10156280" cy="19081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latin typeface="Calibri"/>
                <a:ea typeface="Calibri"/>
                <a:cs typeface="Calibri"/>
                <a:sym typeface="Calibri"/>
              </a:rPr>
              <a:t>Figure 4.</a:t>
            </a:r>
            <a:r>
              <a:rPr lang="en-US" sz="2800" dirty="0">
                <a:latin typeface="Calibri"/>
                <a:ea typeface="Calibri"/>
                <a:cs typeface="Calibri"/>
                <a:sym typeface="Calibri"/>
              </a:rPr>
              <a:t> Maximum likelihood phylogeny of Johnsongrass and close relatives estimated from chloroplast genomes. </a:t>
            </a:r>
            <a:r>
              <a:rPr lang="en-US" sz="2800" b="1" dirty="0">
                <a:solidFill>
                  <a:schemeClr val="accent6"/>
                </a:solidFill>
                <a:latin typeface="Calibri"/>
                <a:ea typeface="Calibri"/>
                <a:cs typeface="Calibri"/>
                <a:sym typeface="Calibri"/>
              </a:rPr>
              <a:t>Green</a:t>
            </a:r>
            <a:r>
              <a:rPr lang="en-US" sz="2800" b="1" dirty="0">
                <a:solidFill>
                  <a:schemeClr val="tx1"/>
                </a:solidFill>
                <a:latin typeface="Calibri"/>
                <a:ea typeface="Calibri"/>
                <a:cs typeface="Calibri"/>
                <a:sym typeface="Calibri"/>
              </a:rPr>
              <a:t>, </a:t>
            </a:r>
            <a:r>
              <a:rPr lang="en-US" sz="2800" b="1" dirty="0">
                <a:solidFill>
                  <a:srgbClr val="00B0F0"/>
                </a:solidFill>
                <a:latin typeface="Calibri"/>
                <a:ea typeface="Calibri"/>
                <a:cs typeface="Calibri"/>
                <a:sym typeface="Calibri"/>
              </a:rPr>
              <a:t>blue</a:t>
            </a:r>
            <a:r>
              <a:rPr lang="en-US" sz="2800" b="1" dirty="0">
                <a:solidFill>
                  <a:schemeClr val="tx1"/>
                </a:solidFill>
                <a:latin typeface="Calibri"/>
                <a:ea typeface="Calibri"/>
                <a:cs typeface="Calibri"/>
                <a:sym typeface="Calibri"/>
              </a:rPr>
              <a:t>, </a:t>
            </a:r>
            <a:r>
              <a:rPr lang="en-US" sz="2800" b="1" dirty="0">
                <a:solidFill>
                  <a:schemeClr val="tx2">
                    <a:lumMod val="75000"/>
                  </a:schemeClr>
                </a:solidFill>
                <a:latin typeface="Calibri"/>
                <a:ea typeface="Calibri"/>
                <a:cs typeface="Calibri"/>
                <a:sym typeface="Calibri"/>
              </a:rPr>
              <a:t>grey</a:t>
            </a:r>
            <a:r>
              <a:rPr lang="en-US" sz="2800" b="1" dirty="0">
                <a:solidFill>
                  <a:schemeClr val="tx1"/>
                </a:solidFill>
                <a:latin typeface="Calibri"/>
                <a:ea typeface="Calibri"/>
                <a:cs typeface="Calibri"/>
                <a:sym typeface="Calibri"/>
              </a:rPr>
              <a:t>, </a:t>
            </a:r>
            <a:r>
              <a:rPr lang="en-US" sz="2800" dirty="0">
                <a:solidFill>
                  <a:schemeClr val="tx1"/>
                </a:solidFill>
                <a:latin typeface="Calibri"/>
                <a:ea typeface="Calibri"/>
                <a:cs typeface="Calibri"/>
                <a:sym typeface="Calibri"/>
              </a:rPr>
              <a:t>and</a:t>
            </a:r>
            <a:r>
              <a:rPr lang="en-US" sz="2800" b="1" dirty="0">
                <a:solidFill>
                  <a:schemeClr val="tx1"/>
                </a:solidFill>
                <a:latin typeface="Calibri"/>
                <a:ea typeface="Calibri"/>
                <a:cs typeface="Calibri"/>
                <a:sym typeface="Calibri"/>
              </a:rPr>
              <a:t> </a:t>
            </a:r>
            <a:r>
              <a:rPr lang="en-US" sz="2800" b="1" dirty="0">
                <a:solidFill>
                  <a:srgbClr val="7030A0"/>
                </a:solidFill>
                <a:latin typeface="Calibri"/>
                <a:ea typeface="Calibri"/>
                <a:cs typeface="Calibri"/>
                <a:sym typeface="Calibri"/>
              </a:rPr>
              <a:t>purple</a:t>
            </a:r>
            <a:r>
              <a:rPr lang="en-US" sz="2800" b="1" dirty="0">
                <a:solidFill>
                  <a:schemeClr val="tx1"/>
                </a:solidFill>
                <a:latin typeface="Calibri"/>
                <a:ea typeface="Calibri"/>
                <a:cs typeface="Calibri"/>
                <a:sym typeface="Calibri"/>
              </a:rPr>
              <a:t> </a:t>
            </a:r>
            <a:r>
              <a:rPr lang="en-US" sz="2800" dirty="0">
                <a:solidFill>
                  <a:schemeClr val="tx1"/>
                </a:solidFill>
                <a:latin typeface="Calibri"/>
                <a:ea typeface="Calibri"/>
                <a:cs typeface="Calibri"/>
                <a:sym typeface="Calibri"/>
              </a:rPr>
              <a:t>blocks represent three sets of samples with identical chloroplast genomes. Nodes with less than 75 BSV collapsed.</a:t>
            </a:r>
            <a:endParaRPr sz="2500" dirty="0">
              <a:latin typeface="Calibri"/>
              <a:ea typeface="Calibri"/>
              <a:cs typeface="Calibri"/>
              <a:sym typeface="Calibri"/>
            </a:endParaRPr>
          </a:p>
        </p:txBody>
      </p:sp>
      <p:sp>
        <p:nvSpPr>
          <p:cNvPr id="83" name="Google Shape;118;p13">
            <a:extLst>
              <a:ext uri="{FF2B5EF4-FFF2-40B4-BE49-F238E27FC236}">
                <a16:creationId xmlns:a16="http://schemas.microsoft.com/office/drawing/2014/main" id="{D3D1CBF1-8DE7-7340-8763-ABCDE8F1E8CB}"/>
              </a:ext>
            </a:extLst>
          </p:cNvPr>
          <p:cNvSpPr txBox="1"/>
          <p:nvPr/>
        </p:nvSpPr>
        <p:spPr>
          <a:xfrm>
            <a:off x="12419378" y="18715562"/>
            <a:ext cx="9960909"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latin typeface="Calibri"/>
                <a:ea typeface="Calibri"/>
                <a:cs typeface="Calibri"/>
                <a:sym typeface="Calibri"/>
              </a:rPr>
              <a:t>Figure 2.</a:t>
            </a:r>
            <a:r>
              <a:rPr lang="en-US" sz="2800" dirty="0">
                <a:latin typeface="Calibri"/>
                <a:ea typeface="Calibri"/>
                <a:cs typeface="Calibri"/>
                <a:sym typeface="Calibri"/>
              </a:rPr>
              <a:t> Locations where all samples added for this study were collected. All sites, except for Tuscaloosa, AL, represent a single individual. Location information provided in names in </a:t>
            </a:r>
            <a:r>
              <a:rPr lang="en-US" sz="2800" b="1" dirty="0">
                <a:latin typeface="Calibri"/>
                <a:ea typeface="Calibri"/>
                <a:cs typeface="Calibri"/>
                <a:sym typeface="Calibri"/>
              </a:rPr>
              <a:t>Figure 4</a:t>
            </a:r>
            <a:r>
              <a:rPr lang="en-US" sz="2800" dirty="0">
                <a:latin typeface="Calibri"/>
                <a:ea typeface="Calibri"/>
                <a:cs typeface="Calibri"/>
                <a:sym typeface="Calibri"/>
              </a:rPr>
              <a:t>. </a:t>
            </a:r>
            <a:endParaRPr sz="2500" dirty="0">
              <a:latin typeface="Calibri"/>
              <a:ea typeface="Calibri"/>
              <a:cs typeface="Calibri"/>
              <a:sym typeface="Calibri"/>
            </a:endParaRPr>
          </a:p>
        </p:txBody>
      </p:sp>
      <p:sp>
        <p:nvSpPr>
          <p:cNvPr id="84" name="Google Shape;118;p13">
            <a:extLst>
              <a:ext uri="{FF2B5EF4-FFF2-40B4-BE49-F238E27FC236}">
                <a16:creationId xmlns:a16="http://schemas.microsoft.com/office/drawing/2014/main" id="{BBB3458D-B0ED-7941-A786-6A413566F914}"/>
              </a:ext>
            </a:extLst>
          </p:cNvPr>
          <p:cNvSpPr txBox="1"/>
          <p:nvPr/>
        </p:nvSpPr>
        <p:spPr>
          <a:xfrm>
            <a:off x="25224320" y="5968496"/>
            <a:ext cx="6637152" cy="32008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latin typeface="Calibri"/>
                <a:ea typeface="Calibri"/>
                <a:cs typeface="Calibri"/>
                <a:sym typeface="Calibri"/>
              </a:rPr>
              <a:t>Figure 1.</a:t>
            </a:r>
            <a:r>
              <a:rPr lang="en-US" sz="2800" dirty="0">
                <a:latin typeface="Calibri"/>
                <a:ea typeface="Calibri"/>
                <a:cs typeface="Calibri"/>
                <a:sym typeface="Calibri"/>
              </a:rPr>
              <a:t> Transect sampling scheme and position of samples sequenced for this study from the Rice Mine population. A total of 1,185 samples were taken across the transects. Sixteen samples were sequenced for this study as a preliminary analysis of chloroplast diversity in the population.</a:t>
            </a:r>
            <a:endParaRPr sz="2500" dirty="0">
              <a:latin typeface="Calibri"/>
              <a:ea typeface="Calibri"/>
              <a:cs typeface="Calibri"/>
              <a:sym typeface="Calibri"/>
            </a:endParaRPr>
          </a:p>
        </p:txBody>
      </p:sp>
      <p:grpSp>
        <p:nvGrpSpPr>
          <p:cNvPr id="25" name="Group 24">
            <a:extLst>
              <a:ext uri="{FF2B5EF4-FFF2-40B4-BE49-F238E27FC236}">
                <a16:creationId xmlns:a16="http://schemas.microsoft.com/office/drawing/2014/main" id="{E388B0E3-1FC4-6B40-A7D5-E077795862D9}"/>
              </a:ext>
            </a:extLst>
          </p:cNvPr>
          <p:cNvGrpSpPr/>
          <p:nvPr/>
        </p:nvGrpSpPr>
        <p:grpSpPr>
          <a:xfrm>
            <a:off x="32097353" y="12607618"/>
            <a:ext cx="11508427" cy="6068417"/>
            <a:chOff x="32365286" y="9633607"/>
            <a:chExt cx="11508426" cy="7159032"/>
          </a:xfrm>
        </p:grpSpPr>
        <p:sp>
          <p:nvSpPr>
            <p:cNvPr id="85" name="Google Shape;94;p13">
              <a:extLst>
                <a:ext uri="{FF2B5EF4-FFF2-40B4-BE49-F238E27FC236}">
                  <a16:creationId xmlns:a16="http://schemas.microsoft.com/office/drawing/2014/main" id="{D6C05E93-BA0D-7040-A1F8-A0F88A64D9B3}"/>
                </a:ext>
              </a:extLst>
            </p:cNvPr>
            <p:cNvSpPr/>
            <p:nvPr/>
          </p:nvSpPr>
          <p:spPr>
            <a:xfrm>
              <a:off x="32854745" y="9633607"/>
              <a:ext cx="10972799" cy="7159032"/>
            </a:xfrm>
            <a:prstGeom prst="rect">
              <a:avLst/>
            </a:prstGeom>
            <a:solidFill>
              <a:schemeClr val="bg1"/>
            </a:solidFill>
            <a:ln w="254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pic>
          <p:nvPicPr>
            <p:cNvPr id="14" name="Picture 13">
              <a:extLst>
                <a:ext uri="{FF2B5EF4-FFF2-40B4-BE49-F238E27FC236}">
                  <a16:creationId xmlns:a16="http://schemas.microsoft.com/office/drawing/2014/main" id="{1E93F3BC-AF5F-4341-81D4-96C330C84182}"/>
                </a:ext>
              </a:extLst>
            </p:cNvPr>
            <p:cNvPicPr>
              <a:picLocks noChangeAspect="1"/>
            </p:cNvPicPr>
            <p:nvPr/>
          </p:nvPicPr>
          <p:blipFill rotWithShape="1">
            <a:blip r:embed="rId8"/>
            <a:srcRect t="11059" r="50408" b="31277"/>
            <a:stretch/>
          </p:blipFill>
          <p:spPr>
            <a:xfrm>
              <a:off x="32365286" y="10235083"/>
              <a:ext cx="6953754" cy="5713723"/>
            </a:xfrm>
            <a:prstGeom prst="rect">
              <a:avLst/>
            </a:prstGeom>
          </p:spPr>
        </p:pic>
        <p:sp>
          <p:nvSpPr>
            <p:cNvPr id="86" name="Google Shape;118;p13">
              <a:extLst>
                <a:ext uri="{FF2B5EF4-FFF2-40B4-BE49-F238E27FC236}">
                  <a16:creationId xmlns:a16="http://schemas.microsoft.com/office/drawing/2014/main" id="{30809540-72F7-5A44-8403-0251CE4EFA1F}"/>
                </a:ext>
              </a:extLst>
            </p:cNvPr>
            <p:cNvSpPr txBox="1"/>
            <p:nvPr/>
          </p:nvSpPr>
          <p:spPr>
            <a:xfrm>
              <a:off x="39137085" y="9900239"/>
              <a:ext cx="4736627" cy="530108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latin typeface="Calibri"/>
                  <a:ea typeface="Calibri"/>
                  <a:cs typeface="Calibri"/>
                  <a:sym typeface="Calibri"/>
                </a:rPr>
                <a:t>Figure 5.</a:t>
              </a:r>
              <a:r>
                <a:rPr lang="en-US" sz="2800" dirty="0">
                  <a:latin typeface="Calibri"/>
                  <a:ea typeface="Calibri"/>
                  <a:cs typeface="Calibri"/>
                  <a:sym typeface="Calibri"/>
                </a:rPr>
                <a:t> Haplotype network of all </a:t>
              </a:r>
              <a:r>
                <a:rPr lang="en-US" sz="2800" i="1" dirty="0">
                  <a:latin typeface="Calibri"/>
                  <a:ea typeface="Calibri"/>
                  <a:cs typeface="Calibri"/>
                  <a:sym typeface="Calibri"/>
                </a:rPr>
                <a:t>Sorghum halepense</a:t>
              </a:r>
              <a:r>
                <a:rPr lang="en-US" sz="2800" dirty="0">
                  <a:latin typeface="Calibri"/>
                  <a:ea typeface="Calibri"/>
                  <a:cs typeface="Calibri"/>
                  <a:sym typeface="Calibri"/>
                </a:rPr>
                <a:t> samples, both newly generated ones and those available publicly. Each circle represents a unique haplotype. Colors correspond to those highlighted in </a:t>
              </a:r>
              <a:r>
                <a:rPr lang="en-US" sz="2800" b="1" dirty="0">
                  <a:latin typeface="Calibri"/>
                  <a:ea typeface="Calibri"/>
                  <a:cs typeface="Calibri"/>
                  <a:sym typeface="Calibri"/>
                </a:rPr>
                <a:t>Figure 4.</a:t>
              </a:r>
              <a:r>
                <a:rPr lang="en-US" sz="2800" dirty="0">
                  <a:latin typeface="Calibri"/>
                  <a:ea typeface="Calibri"/>
                  <a:cs typeface="Calibri"/>
                  <a:sym typeface="Calibri"/>
                </a:rPr>
                <a:t> Hatch marks represent mutations between haplotypes. </a:t>
              </a:r>
              <a:endParaRPr sz="2500" dirty="0">
                <a:latin typeface="Calibri"/>
                <a:ea typeface="Calibri"/>
                <a:cs typeface="Calibri"/>
                <a:sym typeface="Calibri"/>
              </a:endParaRPr>
            </a:p>
          </p:txBody>
        </p:sp>
        <p:sp>
          <p:nvSpPr>
            <p:cNvPr id="87" name="Google Shape;118;p13">
              <a:extLst>
                <a:ext uri="{FF2B5EF4-FFF2-40B4-BE49-F238E27FC236}">
                  <a16:creationId xmlns:a16="http://schemas.microsoft.com/office/drawing/2014/main" id="{DC2A9E8C-78F6-6440-B081-D5C2BC631FCD}"/>
                </a:ext>
              </a:extLst>
            </p:cNvPr>
            <p:cNvSpPr txBox="1"/>
            <p:nvPr/>
          </p:nvSpPr>
          <p:spPr>
            <a:xfrm>
              <a:off x="33231595" y="10058321"/>
              <a:ext cx="4153987"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latin typeface="Calibri"/>
                  <a:ea typeface="Calibri"/>
                  <a:cs typeface="Calibri"/>
                  <a:sym typeface="Calibri"/>
                </a:rPr>
                <a:t>FS_22</a:t>
              </a:r>
              <a:endParaRPr sz="2500" dirty="0">
                <a:latin typeface="Calibri"/>
                <a:ea typeface="Calibri"/>
                <a:cs typeface="Calibri"/>
                <a:sym typeface="Calibri"/>
              </a:endParaRPr>
            </a:p>
          </p:txBody>
        </p:sp>
        <p:sp>
          <p:nvSpPr>
            <p:cNvPr id="88" name="Google Shape;118;p13">
              <a:extLst>
                <a:ext uri="{FF2B5EF4-FFF2-40B4-BE49-F238E27FC236}">
                  <a16:creationId xmlns:a16="http://schemas.microsoft.com/office/drawing/2014/main" id="{F610A6B7-A39F-CB42-A56D-67B6E1838EE3}"/>
                </a:ext>
              </a:extLst>
            </p:cNvPr>
            <p:cNvSpPr txBox="1"/>
            <p:nvPr/>
          </p:nvSpPr>
          <p:spPr>
            <a:xfrm>
              <a:off x="33008698" y="12563310"/>
              <a:ext cx="4153987" cy="615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latin typeface="Calibri"/>
                  <a:ea typeface="Calibri"/>
                  <a:cs typeface="Calibri"/>
                  <a:sym typeface="Calibri"/>
                </a:rPr>
                <a:t>TK278</a:t>
              </a:r>
              <a:endParaRPr sz="2500" dirty="0">
                <a:latin typeface="Calibri"/>
                <a:ea typeface="Calibri"/>
                <a:cs typeface="Calibri"/>
                <a:sym typeface="Calibri"/>
              </a:endParaRPr>
            </a:p>
          </p:txBody>
        </p:sp>
        <p:sp>
          <p:nvSpPr>
            <p:cNvPr id="141" name="Google Shape;118;p13">
              <a:extLst>
                <a:ext uri="{FF2B5EF4-FFF2-40B4-BE49-F238E27FC236}">
                  <a16:creationId xmlns:a16="http://schemas.microsoft.com/office/drawing/2014/main" id="{D2E83046-A69B-A342-B0BF-2F61C05B7388}"/>
                </a:ext>
              </a:extLst>
            </p:cNvPr>
            <p:cNvSpPr txBox="1"/>
            <p:nvPr/>
          </p:nvSpPr>
          <p:spPr>
            <a:xfrm>
              <a:off x="37106617" y="12721224"/>
              <a:ext cx="4153987" cy="615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latin typeface="Calibri"/>
                  <a:ea typeface="Calibri"/>
                  <a:cs typeface="Calibri"/>
                  <a:sym typeface="Calibri"/>
                </a:rPr>
                <a:t>Gypsum9</a:t>
              </a:r>
              <a:endParaRPr sz="2500" dirty="0">
                <a:latin typeface="Calibri"/>
                <a:ea typeface="Calibri"/>
                <a:cs typeface="Calibri"/>
                <a:sym typeface="Calibri"/>
              </a:endParaRPr>
            </a:p>
          </p:txBody>
        </p:sp>
        <p:sp>
          <p:nvSpPr>
            <p:cNvPr id="142" name="Google Shape;118;p13">
              <a:extLst>
                <a:ext uri="{FF2B5EF4-FFF2-40B4-BE49-F238E27FC236}">
                  <a16:creationId xmlns:a16="http://schemas.microsoft.com/office/drawing/2014/main" id="{20B3D3C4-5801-444A-840F-3FC33251C59A}"/>
                </a:ext>
              </a:extLst>
            </p:cNvPr>
            <p:cNvSpPr txBox="1"/>
            <p:nvPr/>
          </p:nvSpPr>
          <p:spPr>
            <a:xfrm>
              <a:off x="38216035" y="15590703"/>
              <a:ext cx="4441034" cy="615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latin typeface="Calibri"/>
                  <a:ea typeface="Calibri"/>
                  <a:cs typeface="Calibri"/>
                  <a:sym typeface="Calibri"/>
                </a:rPr>
                <a:t>FS_13 &amp; Sussex County, DE</a:t>
              </a:r>
              <a:endParaRPr sz="2500" dirty="0">
                <a:latin typeface="Calibri"/>
                <a:ea typeface="Calibri"/>
                <a:cs typeface="Calibri"/>
                <a:sym typeface="Calibri"/>
              </a:endParaRPr>
            </a:p>
          </p:txBody>
        </p:sp>
        <p:sp>
          <p:nvSpPr>
            <p:cNvPr id="144" name="Google Shape;118;p13">
              <a:extLst>
                <a:ext uri="{FF2B5EF4-FFF2-40B4-BE49-F238E27FC236}">
                  <a16:creationId xmlns:a16="http://schemas.microsoft.com/office/drawing/2014/main" id="{977D07F6-6F21-8F49-8037-4DC308F7A978}"/>
                </a:ext>
              </a:extLst>
            </p:cNvPr>
            <p:cNvSpPr txBox="1"/>
            <p:nvPr/>
          </p:nvSpPr>
          <p:spPr>
            <a:xfrm>
              <a:off x="35607478" y="15471408"/>
              <a:ext cx="4441034" cy="615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latin typeface="Calibri"/>
                  <a:ea typeface="Calibri"/>
                  <a:cs typeface="Calibri"/>
                  <a:sym typeface="Calibri"/>
                </a:rPr>
                <a:t>LS398105.1</a:t>
              </a:r>
              <a:endParaRPr sz="2500" dirty="0">
                <a:latin typeface="Calibri"/>
                <a:ea typeface="Calibri"/>
                <a:cs typeface="Calibri"/>
                <a:sym typeface="Calibri"/>
              </a:endParaRPr>
            </a:p>
          </p:txBody>
        </p:sp>
        <p:sp>
          <p:nvSpPr>
            <p:cNvPr id="24" name="Oval 23">
              <a:extLst>
                <a:ext uri="{FF2B5EF4-FFF2-40B4-BE49-F238E27FC236}">
                  <a16:creationId xmlns:a16="http://schemas.microsoft.com/office/drawing/2014/main" id="{B764F57F-0552-A446-9066-978B9B878D3D}"/>
                </a:ext>
              </a:extLst>
            </p:cNvPr>
            <p:cNvSpPr>
              <a:spLocks noChangeAspect="1"/>
            </p:cNvSpPr>
            <p:nvPr/>
          </p:nvSpPr>
          <p:spPr>
            <a:xfrm>
              <a:off x="38537083" y="152603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6D8B9FB2-13AE-AA49-8DD3-D671B8999C44}"/>
                </a:ext>
              </a:extLst>
            </p:cNvPr>
            <p:cNvSpPr>
              <a:spLocks noChangeAspect="1"/>
            </p:cNvSpPr>
            <p:nvPr/>
          </p:nvSpPr>
          <p:spPr>
            <a:xfrm>
              <a:off x="38074036" y="13571898"/>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708B8BE-5F6D-014D-A988-F0D668093BF2}"/>
                </a:ext>
              </a:extLst>
            </p:cNvPr>
            <p:cNvSpPr>
              <a:spLocks noChangeAspect="1"/>
            </p:cNvSpPr>
            <p:nvPr/>
          </p:nvSpPr>
          <p:spPr>
            <a:xfrm>
              <a:off x="36808119" y="15303107"/>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5AB78C48-2F99-1E4D-9C3C-603E54306F6C}"/>
                </a:ext>
              </a:extLst>
            </p:cNvPr>
            <p:cNvSpPr>
              <a:spLocks noChangeAspect="1"/>
            </p:cNvSpPr>
            <p:nvPr/>
          </p:nvSpPr>
          <p:spPr>
            <a:xfrm>
              <a:off x="33221085" y="12421919"/>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1F19F764-6291-094A-B12D-C6C5B1065AE5}"/>
                </a:ext>
              </a:extLst>
            </p:cNvPr>
            <p:cNvSpPr>
              <a:spLocks noChangeAspect="1"/>
            </p:cNvSpPr>
            <p:nvPr/>
          </p:nvSpPr>
          <p:spPr>
            <a:xfrm>
              <a:off x="34277375" y="10505521"/>
              <a:ext cx="182880" cy="18288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2583C951-ED08-0C4C-A446-27B09ACD69FA}"/>
                </a:ext>
              </a:extLst>
            </p:cNvPr>
            <p:cNvSpPr>
              <a:spLocks noChangeAspect="1"/>
            </p:cNvSpPr>
            <p:nvPr/>
          </p:nvSpPr>
          <p:spPr>
            <a:xfrm>
              <a:off x="34277375" y="11985460"/>
              <a:ext cx="731520" cy="73152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6" name="Chart 75">
            <a:extLst>
              <a:ext uri="{FF2B5EF4-FFF2-40B4-BE49-F238E27FC236}">
                <a16:creationId xmlns:a16="http://schemas.microsoft.com/office/drawing/2014/main" id="{6B9A5C56-D069-2349-9D5D-EBB41198A478}"/>
              </a:ext>
            </a:extLst>
          </p:cNvPr>
          <p:cNvGraphicFramePr>
            <a:graphicFrameLocks/>
          </p:cNvGraphicFramePr>
          <p:nvPr>
            <p:extLst>
              <p:ext uri="{D42A27DB-BD31-4B8C-83A1-F6EECF244321}">
                <p14:modId xmlns:p14="http://schemas.microsoft.com/office/powerpoint/2010/main" val="3626753545"/>
              </p:ext>
            </p:extLst>
          </p:nvPr>
        </p:nvGraphicFramePr>
        <p:xfrm>
          <a:off x="12175360" y="21012259"/>
          <a:ext cx="9669120" cy="9454534"/>
        </p:xfrm>
        <a:graphic>
          <a:graphicData uri="http://schemas.openxmlformats.org/drawingml/2006/chart">
            <c:chart xmlns:c="http://schemas.openxmlformats.org/drawingml/2006/chart" xmlns:r="http://schemas.openxmlformats.org/officeDocument/2006/relationships" r:id="rId9"/>
          </a:graphicData>
        </a:graphic>
      </p:graphicFrame>
      <p:sp>
        <p:nvSpPr>
          <p:cNvPr id="77" name="Google Shape;118;p13">
            <a:extLst>
              <a:ext uri="{FF2B5EF4-FFF2-40B4-BE49-F238E27FC236}">
                <a16:creationId xmlns:a16="http://schemas.microsoft.com/office/drawing/2014/main" id="{7D4F5EAF-28B1-BD42-8E1B-7AB2450123F5}"/>
              </a:ext>
            </a:extLst>
          </p:cNvPr>
          <p:cNvSpPr txBox="1"/>
          <p:nvPr/>
        </p:nvSpPr>
        <p:spPr>
          <a:xfrm>
            <a:off x="12300544" y="30354500"/>
            <a:ext cx="9960909" cy="19081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latin typeface="Calibri"/>
                <a:ea typeface="Calibri"/>
                <a:cs typeface="Calibri"/>
                <a:sym typeface="Calibri"/>
              </a:rPr>
              <a:t>Figure 3.</a:t>
            </a:r>
            <a:r>
              <a:rPr lang="en-US" sz="2800" dirty="0">
                <a:latin typeface="Calibri"/>
                <a:ea typeface="Calibri"/>
                <a:cs typeface="Calibri"/>
                <a:sym typeface="Calibri"/>
              </a:rPr>
              <a:t> Genome fraction of </a:t>
            </a:r>
            <a:r>
              <a:rPr lang="en-US" sz="2800" i="1" dirty="0">
                <a:latin typeface="Calibri"/>
                <a:ea typeface="Calibri"/>
                <a:cs typeface="Calibri"/>
                <a:sym typeface="Calibri"/>
              </a:rPr>
              <a:t>Copia </a:t>
            </a:r>
            <a:r>
              <a:rPr lang="en-US" sz="2800" dirty="0">
                <a:latin typeface="Calibri"/>
                <a:ea typeface="Calibri"/>
                <a:cs typeface="Calibri"/>
                <a:sym typeface="Calibri"/>
              </a:rPr>
              <a:t>and </a:t>
            </a:r>
            <a:r>
              <a:rPr lang="en-US" sz="2800" i="1" dirty="0">
                <a:latin typeface="Calibri"/>
                <a:ea typeface="Calibri"/>
                <a:cs typeface="Calibri"/>
                <a:sym typeface="Calibri"/>
              </a:rPr>
              <a:t>Gypsy</a:t>
            </a:r>
            <a:r>
              <a:rPr lang="en-US" sz="2800" dirty="0">
                <a:latin typeface="Calibri"/>
                <a:ea typeface="Calibri"/>
                <a:cs typeface="Calibri"/>
                <a:sym typeface="Calibri"/>
              </a:rPr>
              <a:t> retrotransposons per sample. These</a:t>
            </a:r>
            <a:r>
              <a:rPr lang="en-US" sz="2800" i="1" dirty="0">
                <a:latin typeface="Calibri"/>
                <a:ea typeface="Calibri"/>
                <a:cs typeface="Calibri"/>
                <a:sym typeface="Calibri"/>
              </a:rPr>
              <a:t> </a:t>
            </a:r>
            <a:r>
              <a:rPr lang="en-US" sz="2800" dirty="0">
                <a:latin typeface="Calibri"/>
                <a:ea typeface="Calibri"/>
                <a:cs typeface="Calibri"/>
                <a:sym typeface="Calibri"/>
              </a:rPr>
              <a:t>transposons make up 51.5% (</a:t>
            </a:r>
            <a:r>
              <a:rPr lang="en-US" sz="2800" dirty="0" err="1">
                <a:latin typeface="Calibri"/>
                <a:ea typeface="Calibri"/>
                <a:cs typeface="Calibri"/>
                <a:sym typeface="Calibri"/>
              </a:rPr>
              <a:t>Liepers</a:t>
            </a:r>
            <a:r>
              <a:rPr lang="en-US" sz="2800" dirty="0">
                <a:latin typeface="Calibri"/>
                <a:ea typeface="Calibri"/>
                <a:cs typeface="Calibri"/>
                <a:sym typeface="Calibri"/>
              </a:rPr>
              <a:t> Fork, TN sample) to 69.8% (FS_10 sample) of the total genome in Johnsongrass accessions sampled. </a:t>
            </a:r>
            <a:endParaRPr sz="2500" i="1" dirty="0">
              <a:latin typeface="Calibri"/>
              <a:ea typeface="Calibri"/>
              <a:cs typeface="Calibri"/>
              <a:sym typeface="Calibri"/>
            </a:endParaRPr>
          </a:p>
        </p:txBody>
      </p:sp>
      <p:pic>
        <p:nvPicPr>
          <p:cNvPr id="13" name="Picture 12">
            <a:extLst>
              <a:ext uri="{FF2B5EF4-FFF2-40B4-BE49-F238E27FC236}">
                <a16:creationId xmlns:a16="http://schemas.microsoft.com/office/drawing/2014/main" id="{8EA4C42F-4DFE-4055-88E0-4291FE1E08A4}"/>
              </a:ext>
            </a:extLst>
          </p:cNvPr>
          <p:cNvPicPr>
            <a:picLocks noChangeAspect="1"/>
          </p:cNvPicPr>
          <p:nvPr/>
        </p:nvPicPr>
        <p:blipFill>
          <a:blip r:embed="rId10"/>
          <a:stretch>
            <a:fillRect/>
          </a:stretch>
        </p:blipFill>
        <p:spPr>
          <a:xfrm>
            <a:off x="22216916" y="12828584"/>
            <a:ext cx="9470279" cy="1708687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952</TotalTime>
  <Words>1355</Words>
  <Application>Microsoft Office PowerPoint</Application>
  <PresentationFormat>Custom</PresentationFormat>
  <Paragraphs>80</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Helvetica Neue</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Andrew Busby</cp:lastModifiedBy>
  <cp:revision>43</cp:revision>
  <dcterms:modified xsi:type="dcterms:W3CDTF">2021-07-12T21:25:52Z</dcterms:modified>
</cp:coreProperties>
</file>